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39"/>
  </p:notesMasterIdLst>
  <p:sldIdLst>
    <p:sldId id="275" r:id="rId5"/>
    <p:sldId id="340" r:id="rId6"/>
    <p:sldId id="440" r:id="rId7"/>
    <p:sldId id="459" r:id="rId8"/>
    <p:sldId id="313" r:id="rId9"/>
    <p:sldId id="318" r:id="rId10"/>
    <p:sldId id="451" r:id="rId11"/>
    <p:sldId id="319" r:id="rId12"/>
    <p:sldId id="455" r:id="rId13"/>
    <p:sldId id="317" r:id="rId14"/>
    <p:sldId id="326" r:id="rId15"/>
    <p:sldId id="454" r:id="rId16"/>
    <p:sldId id="477" r:id="rId17"/>
    <p:sldId id="396" r:id="rId18"/>
    <p:sldId id="460" r:id="rId19"/>
    <p:sldId id="424" r:id="rId20"/>
    <p:sldId id="378" r:id="rId21"/>
    <p:sldId id="395" r:id="rId22"/>
    <p:sldId id="386" r:id="rId23"/>
    <p:sldId id="344" r:id="rId24"/>
    <p:sldId id="466" r:id="rId25"/>
    <p:sldId id="286" r:id="rId26"/>
    <p:sldId id="467" r:id="rId27"/>
    <p:sldId id="342" r:id="rId28"/>
    <p:sldId id="343" r:id="rId29"/>
    <p:sldId id="285" r:id="rId30"/>
    <p:sldId id="330" r:id="rId31"/>
    <p:sldId id="296" r:id="rId32"/>
    <p:sldId id="284" r:id="rId33"/>
    <p:sldId id="367" r:id="rId34"/>
    <p:sldId id="329" r:id="rId35"/>
    <p:sldId id="290" r:id="rId36"/>
    <p:sldId id="361" r:id="rId37"/>
    <p:sldId id="473" r:id="rId38"/>
    <p:sldId id="293" r:id="rId39"/>
    <p:sldId id="437" r:id="rId40"/>
    <p:sldId id="353" r:id="rId41"/>
    <p:sldId id="294" r:id="rId42"/>
    <p:sldId id="366" r:id="rId43"/>
    <p:sldId id="362" r:id="rId44"/>
    <p:sldId id="469" r:id="rId45"/>
    <p:sldId id="310" r:id="rId46"/>
    <p:sldId id="360" r:id="rId47"/>
    <p:sldId id="470" r:id="rId48"/>
    <p:sldId id="475" r:id="rId49"/>
    <p:sldId id="420" r:id="rId50"/>
    <p:sldId id="463" r:id="rId51"/>
    <p:sldId id="364" r:id="rId52"/>
    <p:sldId id="354" r:id="rId53"/>
    <p:sldId id="287" r:id="rId54"/>
    <p:sldId id="472" r:id="rId55"/>
    <p:sldId id="365" r:id="rId56"/>
    <p:sldId id="391" r:id="rId57"/>
    <p:sldId id="331" r:id="rId58"/>
    <p:sldId id="295" r:id="rId59"/>
    <p:sldId id="289" r:id="rId60"/>
    <p:sldId id="291" r:id="rId61"/>
    <p:sldId id="379" r:id="rId62"/>
    <p:sldId id="299" r:id="rId63"/>
    <p:sldId id="468" r:id="rId64"/>
    <p:sldId id="380" r:id="rId65"/>
    <p:sldId id="281" r:id="rId66"/>
    <p:sldId id="465" r:id="rId67"/>
    <p:sldId id="370" r:id="rId68"/>
    <p:sldId id="371" r:id="rId69"/>
    <p:sldId id="381" r:id="rId70"/>
    <p:sldId id="297" r:id="rId71"/>
    <p:sldId id="382" r:id="rId72"/>
    <p:sldId id="312" r:id="rId73"/>
    <p:sldId id="383" r:id="rId74"/>
    <p:sldId id="298" r:id="rId75"/>
    <p:sldId id="397" r:id="rId76"/>
    <p:sldId id="385" r:id="rId77"/>
    <p:sldId id="352" r:id="rId78"/>
    <p:sldId id="357" r:id="rId79"/>
    <p:sldId id="384" r:id="rId80"/>
    <p:sldId id="322" r:id="rId81"/>
    <p:sldId id="292" r:id="rId82"/>
    <p:sldId id="332" r:id="rId83"/>
    <p:sldId id="304" r:id="rId84"/>
    <p:sldId id="376" r:id="rId85"/>
    <p:sldId id="462" r:id="rId86"/>
    <p:sldId id="305" r:id="rId87"/>
    <p:sldId id="478" r:id="rId88"/>
    <p:sldId id="333" r:id="rId89"/>
    <p:sldId id="303" r:id="rId90"/>
    <p:sldId id="373" r:id="rId91"/>
    <p:sldId id="375" r:id="rId92"/>
    <p:sldId id="372" r:id="rId93"/>
    <p:sldId id="456" r:id="rId94"/>
    <p:sldId id="324" r:id="rId95"/>
    <p:sldId id="334" r:id="rId96"/>
    <p:sldId id="345" r:id="rId97"/>
    <p:sldId id="369" r:id="rId98"/>
    <p:sldId id="307" r:id="rId99"/>
    <p:sldId id="350" r:id="rId100"/>
    <p:sldId id="368" r:id="rId101"/>
    <p:sldId id="335" r:id="rId102"/>
    <p:sldId id="349" r:id="rId103"/>
    <p:sldId id="302" r:id="rId104"/>
    <p:sldId id="377" r:id="rId105"/>
    <p:sldId id="321" r:id="rId106"/>
    <p:sldId id="446" r:id="rId107"/>
    <p:sldId id="447" r:id="rId108"/>
    <p:sldId id="448" r:id="rId109"/>
    <p:sldId id="449" r:id="rId110"/>
    <p:sldId id="336" r:id="rId111"/>
    <p:sldId id="355" r:id="rId112"/>
    <p:sldId id="309" r:id="rId113"/>
    <p:sldId id="325" r:id="rId114"/>
    <p:sldId id="458" r:id="rId115"/>
    <p:sldId id="301" r:id="rId116"/>
    <p:sldId id="337" r:id="rId117"/>
    <p:sldId id="320" r:id="rId118"/>
    <p:sldId id="389" r:id="rId119"/>
    <p:sldId id="390" r:id="rId120"/>
    <p:sldId id="398" r:id="rId121"/>
    <p:sldId id="338" r:id="rId122"/>
    <p:sldId id="351" r:id="rId123"/>
    <p:sldId id="306" r:id="rId124"/>
    <p:sldId id="387" r:id="rId125"/>
    <p:sldId id="441" r:id="rId126"/>
    <p:sldId id="476" r:id="rId127"/>
    <p:sldId id="429" r:id="rId128"/>
    <p:sldId id="442" r:id="rId129"/>
    <p:sldId id="457" r:id="rId130"/>
    <p:sldId id="339" r:id="rId131"/>
    <p:sldId id="311" r:id="rId132"/>
    <p:sldId id="453" r:id="rId133"/>
    <p:sldId id="443" r:id="rId134"/>
    <p:sldId id="359" r:id="rId135"/>
    <p:sldId id="403" r:id="rId136"/>
    <p:sldId id="388" r:id="rId137"/>
    <p:sldId id="474"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C8FD0B-74B7-AE1E-52FF-36729520C787}" name="HOLLAND, Peter" initials="PH" userId="S::Peter.HOLLAND@EDUCATION.GOV.UK::5831eefd-7eb1-40c3-848a-ec56bc702452" providerId="AD"/>
  <p188:author id="{1DAC611A-DD4E-DCB0-E293-4C97FBDB5C2B}" name="Harris Megan POLICY GROUP Poverty, Families and Disadvantage Directorate" initials="HD" userId="S::megan.harris@dwp.gov.uk::489166c2-e7ca-4268-8bdc-b360eaf0059d" providerId="AD"/>
  <p188:author id="{0321D928-439F-13FE-0EC2-EB2EF9CAECF2}" name="LANE, Joe" initials="LJ" userId="S::joe.lane@education.gov.uk::c9a17a86-b64e-44f8-925b-698405824dc4" providerId="AD"/>
  <p188:author id="{3A9BE137-D37E-D8A0-1BFD-E26E9A3FCCF1}" name="MCGUINNESS, Lauren" initials="ML" userId="S::lauren.mcguinness@education.gov.uk::70d404d3-827c-47cb-98d3-cd6bccd936c8" providerId="AD"/>
  <p188:author id="{F1854044-890F-0626-3924-F1870FFF2D1D}" name="Kathryn Elswood" initials="KE" userId="S::kathryn.elswood_cabinetoffice.gov.uk#ext#@dwpgovuk.onmicrosoft.com::465013c5-d562-42b7-81ba-8cb96adfd48b" providerId="AD"/>
  <p188:author id="{0C70576F-3294-5C42-6849-559FA10ADECC}" name="Harris Megan POLICY GROUP Poverty, Families and Disadvantage Directorate" initials="MH" userId="S::MEGAN.HARRIS@DWP.GOV.UK::489166c2-e7ca-4268-8bdc-b360eaf0059d" providerId="AD"/>
  <p188:author id="{C8033C71-FFD1-361F-9E09-0A7102FBAD8A}" name="HUNT, Rachel" initials="RH" userId="S::Rachel.HUNT@EDUCATION.GOV.UK::5e8b5c29-a933-42e2-b9bb-7106d47074af" providerId="AD"/>
  <p188:author id="{958F6C78-DE75-E22E-749B-DB35F66244F9}" name="FRIEND, Stephanie" initials="SF" userId="S::Stephanie.FRIEND@EDUCATION.GOV.UK::346e1cea-c65f-4445-855c-45b7c63418b3" providerId="AD"/>
  <p188:author id="{EF21A889-0C9F-F6D4-5EF5-B86CBC727219}" name="Johns Ellen POLICY GROUP Poverty, Families and Disadvantage Directorate" initials="EJ" userId="S::Ellen.Johns1@dwp.gov.uk::e8d6a5f8-2722-43bf-958f-8b32a83906ec" providerId="AD"/>
  <p188:author id="{5847C68F-28A9-41F4-37D2-B847358979D8}" name="Pearson Lorraine POLICY GROUP Poverty Housing and Disadvantage" initials="LP" userId="S::LORRAINE.PEARSON3@DWP.GOV.UK::0bbe763d-977e-47fd-ae0f-59744e30eba3" providerId="AD"/>
  <p188:author id="{12AE79AE-04DB-89E5-FF70-9061A2028836}" name="LANE, Joe" initials="JL" userId="S::Joe.LANE@EDUCATION.GOV.UK::c9a17a86-b64e-44f8-925b-698405824dc4" providerId="AD"/>
  <p188:author id="{434524E8-026F-651B-D880-1F6FCD0C2771}" name="simon.denham" initials="si" userId="S::simon.denham_cabinetoffice.gov.uk#ext#@dwpgovuk.onmicrosoft.com::611578e0-4d34-4f32-8b26-54e8b51f3a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C86"/>
    <a:srgbClr val="202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A6433-CED0-4E6E-A217-495636223F4E}" v="97" dt="2025-07-04T11:24:30.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4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146"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ND, Stephanie" userId="346e1cea-c65f-4445-855c-45b7c63418b3" providerId="ADAL" clId="{590FCF95-5D82-49FA-9C25-FDFA30E8CC78}"/>
    <pc:docChg chg="undo custSel modSld">
      <pc:chgData name="FRIEND, Stephanie" userId="346e1cea-c65f-4445-855c-45b7c63418b3" providerId="ADAL" clId="{590FCF95-5D82-49FA-9C25-FDFA30E8CC78}" dt="2025-06-11T11:37:28.731" v="16" actId="20577"/>
      <pc:docMkLst>
        <pc:docMk/>
      </pc:docMkLst>
      <pc:sldChg chg="modSp mod">
        <pc:chgData name="FRIEND, Stephanie" userId="346e1cea-c65f-4445-855c-45b7c63418b3" providerId="ADAL" clId="{590FCF95-5D82-49FA-9C25-FDFA30E8CC78}" dt="2025-06-11T11:37:28.731" v="16" actId="20577"/>
        <pc:sldMkLst>
          <pc:docMk/>
          <pc:sldMk cId="508474616" sldId="453"/>
        </pc:sldMkLst>
        <pc:spChg chg="mod">
          <ac:chgData name="FRIEND, Stephanie" userId="346e1cea-c65f-4445-855c-45b7c63418b3" providerId="ADAL" clId="{590FCF95-5D82-49FA-9C25-FDFA30E8CC78}" dt="2025-06-11T11:37:28.731" v="16" actId="20577"/>
          <ac:spMkLst>
            <pc:docMk/>
            <pc:sldMk cId="508474616" sldId="453"/>
            <ac:spMk id="3" creationId="{F501F088-F966-B92E-9D24-FFD973A404A1}"/>
          </ac:spMkLst>
        </pc:spChg>
      </pc:sldChg>
    </pc:docChg>
  </pc:docChgLst>
  <pc:docChgLst>
    <pc:chgData name="MCGUINNESS, Lauren" userId="S::lauren.mcguinness@education.gov.uk::70d404d3-827c-47cb-98d3-cd6bccd936c8" providerId="AD" clId="Web-{5B0C96D6-D976-2A67-D106-6A6690129987}"/>
    <pc:docChg chg="modSld">
      <pc:chgData name="MCGUINNESS, Lauren" userId="S::lauren.mcguinness@education.gov.uk::70d404d3-827c-47cb-98d3-cd6bccd936c8" providerId="AD" clId="Web-{5B0C96D6-D976-2A67-D106-6A6690129987}" dt="2025-06-11T14:22:21.227" v="1" actId="20577"/>
      <pc:docMkLst>
        <pc:docMk/>
      </pc:docMkLst>
      <pc:sldChg chg="modSp">
        <pc:chgData name="MCGUINNESS, Lauren" userId="S::lauren.mcguinness@education.gov.uk::70d404d3-827c-47cb-98d3-cd6bccd936c8" providerId="AD" clId="Web-{5B0C96D6-D976-2A67-D106-6A6690129987}" dt="2025-06-11T14:22:21.227" v="1" actId="20577"/>
        <pc:sldMkLst>
          <pc:docMk/>
          <pc:sldMk cId="511313562" sldId="357"/>
        </pc:sldMkLst>
        <pc:spChg chg="mod">
          <ac:chgData name="MCGUINNESS, Lauren" userId="S::lauren.mcguinness@education.gov.uk::70d404d3-827c-47cb-98d3-cd6bccd936c8" providerId="AD" clId="Web-{5B0C96D6-D976-2A67-D106-6A6690129987}" dt="2025-06-11T14:22:21.227" v="1" actId="20577"/>
          <ac:spMkLst>
            <pc:docMk/>
            <pc:sldMk cId="511313562" sldId="357"/>
            <ac:spMk id="4" creationId="{45E5ED64-D4B2-6214-FF5E-62EFED258998}"/>
          </ac:spMkLst>
        </pc:spChg>
      </pc:sldChg>
    </pc:docChg>
  </pc:docChgLst>
  <pc:docChgLst>
    <pc:chgData name="FRIEND, Stephanie" userId="346e1cea-c65f-4445-855c-45b7c63418b3" providerId="ADAL" clId="{034E32E4-CD23-464A-9909-1CD0E4B9F271}"/>
    <pc:docChg chg="modSld sldOrd">
      <pc:chgData name="FRIEND, Stephanie" userId="346e1cea-c65f-4445-855c-45b7c63418b3" providerId="ADAL" clId="{034E32E4-CD23-464A-9909-1CD0E4B9F271}" dt="2025-06-16T11:00:03.410" v="3"/>
      <pc:docMkLst>
        <pc:docMk/>
      </pc:docMkLst>
      <pc:sldChg chg="ord">
        <pc:chgData name="FRIEND, Stephanie" userId="346e1cea-c65f-4445-855c-45b7c63418b3" providerId="ADAL" clId="{034E32E4-CD23-464A-9909-1CD0E4B9F271}" dt="2025-06-16T11:00:01.668" v="1"/>
        <pc:sldMkLst>
          <pc:docMk/>
          <pc:sldMk cId="4010075139" sldId="378"/>
        </pc:sldMkLst>
      </pc:sldChg>
      <pc:sldChg chg="ord">
        <pc:chgData name="FRIEND, Stephanie" userId="346e1cea-c65f-4445-855c-45b7c63418b3" providerId="ADAL" clId="{034E32E4-CD23-464A-9909-1CD0E4B9F271}" dt="2025-06-16T11:00:03.410" v="3"/>
        <pc:sldMkLst>
          <pc:docMk/>
          <pc:sldMk cId="419018727" sldId="395"/>
        </pc:sldMkLst>
      </pc:sldChg>
    </pc:docChg>
  </pc:docChgLst>
  <pc:docChgLst>
    <pc:chgData name="DOS-SANTOS-SOUSA, Fabienne - Children's Commissioner" userId="S::fabienne.dos-santos-sousa@education.gov.uk::c1b75e73-7088-4915-bde2-6235b5e3beae" providerId="AD" clId="Web-{BC604DBB-43B3-C0C8-939E-7F912E2E36EB}"/>
    <pc:docChg chg="modSld">
      <pc:chgData name="DOS-SANTOS-SOUSA, Fabienne - Children's Commissioner" userId="S::fabienne.dos-santos-sousa@education.gov.uk::c1b75e73-7088-4915-bde2-6235b5e3beae" providerId="AD" clId="Web-{BC604DBB-43B3-C0C8-939E-7F912E2E36EB}" dt="2025-06-24T07:57:39.782" v="18" actId="20577"/>
      <pc:docMkLst>
        <pc:docMk/>
      </pc:docMkLst>
      <pc:sldChg chg="modSp">
        <pc:chgData name="DOS-SANTOS-SOUSA, Fabienne - Children's Commissioner" userId="S::fabienne.dos-santos-sousa@education.gov.uk::c1b75e73-7088-4915-bde2-6235b5e3beae" providerId="AD" clId="Web-{BC604DBB-43B3-C0C8-939E-7F912E2E36EB}" dt="2025-06-23T13:21:39.232" v="7" actId="20577"/>
        <pc:sldMkLst>
          <pc:docMk/>
          <pc:sldMk cId="3785810499" sldId="296"/>
        </pc:sldMkLst>
        <pc:spChg chg="mod">
          <ac:chgData name="DOS-SANTOS-SOUSA, Fabienne - Children's Commissioner" userId="S::fabienne.dos-santos-sousa@education.gov.uk::c1b75e73-7088-4915-bde2-6235b5e3beae" providerId="AD" clId="Web-{BC604DBB-43B3-C0C8-939E-7F912E2E36EB}" dt="2025-06-23T13:21:39.232" v="7" actId="20577"/>
          <ac:spMkLst>
            <pc:docMk/>
            <pc:sldMk cId="3785810499" sldId="296"/>
            <ac:spMk id="3" creationId="{19539775-30FC-FF44-2E9C-B6A7ADDA3996}"/>
          </ac:spMkLst>
        </pc:spChg>
      </pc:sldChg>
      <pc:sldChg chg="modSp">
        <pc:chgData name="DOS-SANTOS-SOUSA, Fabienne - Children's Commissioner" userId="S::fabienne.dos-santos-sousa@education.gov.uk::c1b75e73-7088-4915-bde2-6235b5e3beae" providerId="AD" clId="Web-{BC604DBB-43B3-C0C8-939E-7F912E2E36EB}" dt="2025-06-24T07:57:39.782" v="18" actId="20577"/>
        <pc:sldMkLst>
          <pc:docMk/>
          <pc:sldMk cId="763695042" sldId="306"/>
        </pc:sldMkLst>
        <pc:spChg chg="mod">
          <ac:chgData name="DOS-SANTOS-SOUSA, Fabienne - Children's Commissioner" userId="S::fabienne.dos-santos-sousa@education.gov.uk::c1b75e73-7088-4915-bde2-6235b5e3beae" providerId="AD" clId="Web-{BC604DBB-43B3-C0C8-939E-7F912E2E36EB}" dt="2025-06-24T07:57:39.782" v="18" actId="20577"/>
          <ac:spMkLst>
            <pc:docMk/>
            <pc:sldMk cId="763695042" sldId="306"/>
            <ac:spMk id="3" creationId="{98367DFF-4A94-899E-092E-8D487AE8360E}"/>
          </ac:spMkLst>
        </pc:spChg>
      </pc:sldChg>
      <pc:sldChg chg="modSp">
        <pc:chgData name="DOS-SANTOS-SOUSA, Fabienne - Children's Commissioner" userId="S::fabienne.dos-santos-sousa@education.gov.uk::c1b75e73-7088-4915-bde2-6235b5e3beae" providerId="AD" clId="Web-{BC604DBB-43B3-C0C8-939E-7F912E2E36EB}" dt="2025-06-23T15:23:11.162" v="16" actId="20577"/>
        <pc:sldMkLst>
          <pc:docMk/>
          <pc:sldMk cId="2865135698" sldId="307"/>
        </pc:sldMkLst>
        <pc:spChg chg="mod">
          <ac:chgData name="DOS-SANTOS-SOUSA, Fabienne - Children's Commissioner" userId="S::fabienne.dos-santos-sousa@education.gov.uk::c1b75e73-7088-4915-bde2-6235b5e3beae" providerId="AD" clId="Web-{BC604DBB-43B3-C0C8-939E-7F912E2E36EB}" dt="2025-06-23T15:23:11.162" v="16" actId="20577"/>
          <ac:spMkLst>
            <pc:docMk/>
            <pc:sldMk cId="2865135698" sldId="307"/>
            <ac:spMk id="3" creationId="{AC696396-DCAD-77E6-26E0-40611A76D798}"/>
          </ac:spMkLst>
        </pc:spChg>
      </pc:sldChg>
      <pc:sldChg chg="modSp">
        <pc:chgData name="DOS-SANTOS-SOUSA, Fabienne - Children's Commissioner" userId="S::fabienne.dos-santos-sousa@education.gov.uk::c1b75e73-7088-4915-bde2-6235b5e3beae" providerId="AD" clId="Web-{BC604DBB-43B3-C0C8-939E-7F912E2E36EB}" dt="2025-06-23T14:42:35.190" v="9" actId="20577"/>
        <pc:sldMkLst>
          <pc:docMk/>
          <pc:sldMk cId="730035287" sldId="312"/>
        </pc:sldMkLst>
        <pc:spChg chg="mod">
          <ac:chgData name="DOS-SANTOS-SOUSA, Fabienne - Children's Commissioner" userId="S::fabienne.dos-santos-sousa@education.gov.uk::c1b75e73-7088-4915-bde2-6235b5e3beae" providerId="AD" clId="Web-{BC604DBB-43B3-C0C8-939E-7F912E2E36EB}" dt="2025-06-23T14:42:35.190" v="9" actId="20577"/>
          <ac:spMkLst>
            <pc:docMk/>
            <pc:sldMk cId="730035287" sldId="312"/>
            <ac:spMk id="4" creationId="{D23C1C7D-372F-C0FA-A2FC-0ABC822B32B0}"/>
          </ac:spMkLst>
        </pc:spChg>
      </pc:sldChg>
      <pc:sldChg chg="modSp">
        <pc:chgData name="DOS-SANTOS-SOUSA, Fabienne - Children's Commissioner" userId="S::fabienne.dos-santos-sousa@education.gov.uk::c1b75e73-7088-4915-bde2-6235b5e3beae" providerId="AD" clId="Web-{BC604DBB-43B3-C0C8-939E-7F912E2E36EB}" dt="2025-06-23T14:46:49.542" v="11" actId="20577"/>
        <pc:sldMkLst>
          <pc:docMk/>
          <pc:sldMk cId="2374398436" sldId="447"/>
        </pc:sldMkLst>
        <pc:spChg chg="mod">
          <ac:chgData name="DOS-SANTOS-SOUSA, Fabienne - Children's Commissioner" userId="S::fabienne.dos-santos-sousa@education.gov.uk::c1b75e73-7088-4915-bde2-6235b5e3beae" providerId="AD" clId="Web-{BC604DBB-43B3-C0C8-939E-7F912E2E36EB}" dt="2025-06-23T14:46:49.542" v="11" actId="20577"/>
          <ac:spMkLst>
            <pc:docMk/>
            <pc:sldMk cId="2374398436" sldId="447"/>
            <ac:spMk id="5" creationId="{D1255FFD-87D0-CA63-850E-973860337D47}"/>
          </ac:spMkLst>
        </pc:spChg>
      </pc:sldChg>
      <pc:sldChg chg="modSp">
        <pc:chgData name="DOS-SANTOS-SOUSA, Fabienne - Children's Commissioner" userId="S::fabienne.dos-santos-sousa@education.gov.uk::c1b75e73-7088-4915-bde2-6235b5e3beae" providerId="AD" clId="Web-{BC604DBB-43B3-C0C8-939E-7F912E2E36EB}" dt="2025-06-23T13:03:17.395" v="2" actId="20577"/>
        <pc:sldMkLst>
          <pc:docMk/>
          <pc:sldMk cId="1290017989" sldId="448"/>
        </pc:sldMkLst>
        <pc:spChg chg="mod">
          <ac:chgData name="DOS-SANTOS-SOUSA, Fabienne - Children's Commissioner" userId="S::fabienne.dos-santos-sousa@education.gov.uk::c1b75e73-7088-4915-bde2-6235b5e3beae" providerId="AD" clId="Web-{BC604DBB-43B3-C0C8-939E-7F912E2E36EB}" dt="2025-06-23T13:03:17.395" v="2" actId="20577"/>
          <ac:spMkLst>
            <pc:docMk/>
            <pc:sldMk cId="1290017989" sldId="448"/>
            <ac:spMk id="3" creationId="{93F43CFC-8750-09C2-7311-00A6B63ACCC3}"/>
          </ac:spMkLst>
        </pc:spChg>
      </pc:sldChg>
    </pc:docChg>
  </pc:docChgLst>
  <pc:docChgLst>
    <pc:chgData name="MCGUINNESS, Lauren" userId="S::lauren.mcguinness@education.gov.uk::70d404d3-827c-47cb-98d3-cd6bccd936c8" providerId="AD" clId="Web-{CA56B54E-689A-EF8C-C6FC-8C5DBDFF4ACD}"/>
    <pc:docChg chg="modSld sldOrd">
      <pc:chgData name="MCGUINNESS, Lauren" userId="S::lauren.mcguinness@education.gov.uk::70d404d3-827c-47cb-98d3-cd6bccd936c8" providerId="AD" clId="Web-{CA56B54E-689A-EF8C-C6FC-8C5DBDFF4ACD}" dt="2025-06-12T14:31:05.820" v="17"/>
      <pc:docMkLst>
        <pc:docMk/>
      </pc:docMkLst>
      <pc:sldChg chg="ord">
        <pc:chgData name="MCGUINNESS, Lauren" userId="S::lauren.mcguinness@education.gov.uk::70d404d3-827c-47cb-98d3-cd6bccd936c8" providerId="AD" clId="Web-{CA56B54E-689A-EF8C-C6FC-8C5DBDFF4ACD}" dt="2025-06-12T14:31:05.820" v="17"/>
        <pc:sldMkLst>
          <pc:docMk/>
          <pc:sldMk cId="602998445" sldId="286"/>
        </pc:sldMkLst>
      </pc:sldChg>
      <pc:sldChg chg="modSp">
        <pc:chgData name="MCGUINNESS, Lauren" userId="S::lauren.mcguinness@education.gov.uk::70d404d3-827c-47cb-98d3-cd6bccd936c8" providerId="AD" clId="Web-{CA56B54E-689A-EF8C-C6FC-8C5DBDFF4ACD}" dt="2025-06-12T14:30:35.507" v="1" actId="20577"/>
        <pc:sldMkLst>
          <pc:docMk/>
          <pc:sldMk cId="4010075139" sldId="378"/>
        </pc:sldMkLst>
        <pc:spChg chg="mod">
          <ac:chgData name="MCGUINNESS, Lauren" userId="S::lauren.mcguinness@education.gov.uk::70d404d3-827c-47cb-98d3-cd6bccd936c8" providerId="AD" clId="Web-{CA56B54E-689A-EF8C-C6FC-8C5DBDFF4ACD}" dt="2025-06-12T14:30:35.507" v="1" actId="20577"/>
          <ac:spMkLst>
            <pc:docMk/>
            <pc:sldMk cId="4010075139" sldId="378"/>
            <ac:spMk id="2" creationId="{9FCA27B9-A4F2-334A-EDDF-5426983E2A3D}"/>
          </ac:spMkLst>
        </pc:spChg>
      </pc:sldChg>
      <pc:sldChg chg="modSp">
        <pc:chgData name="MCGUINNESS, Lauren" userId="S::lauren.mcguinness@education.gov.uk::70d404d3-827c-47cb-98d3-cd6bccd936c8" providerId="AD" clId="Web-{CA56B54E-689A-EF8C-C6FC-8C5DBDFF4ACD}" dt="2025-06-12T14:30:44.554" v="4" actId="20577"/>
        <pc:sldMkLst>
          <pc:docMk/>
          <pc:sldMk cId="419018727" sldId="395"/>
        </pc:sldMkLst>
        <pc:spChg chg="mod">
          <ac:chgData name="MCGUINNESS, Lauren" userId="S::lauren.mcguinness@education.gov.uk::70d404d3-827c-47cb-98d3-cd6bccd936c8" providerId="AD" clId="Web-{CA56B54E-689A-EF8C-C6FC-8C5DBDFF4ACD}" dt="2025-06-12T14:30:44.554" v="4" actId="20577"/>
          <ac:spMkLst>
            <pc:docMk/>
            <pc:sldMk cId="419018727" sldId="395"/>
            <ac:spMk id="2" creationId="{1B6B344A-9D52-7114-F9FE-6A8F8791CCA5}"/>
          </ac:spMkLst>
        </pc:spChg>
      </pc:sldChg>
      <pc:sldChg chg="modSp">
        <pc:chgData name="MCGUINNESS, Lauren" userId="S::lauren.mcguinness@education.gov.uk::70d404d3-827c-47cb-98d3-cd6bccd936c8" providerId="AD" clId="Web-{CA56B54E-689A-EF8C-C6FC-8C5DBDFF4ACD}" dt="2025-06-12T14:31:04.023" v="16" actId="20577"/>
        <pc:sldMkLst>
          <pc:docMk/>
          <pc:sldMk cId="508474616" sldId="453"/>
        </pc:sldMkLst>
        <pc:spChg chg="mod">
          <ac:chgData name="MCGUINNESS, Lauren" userId="S::lauren.mcguinness@education.gov.uk::70d404d3-827c-47cb-98d3-cd6bccd936c8" providerId="AD" clId="Web-{CA56B54E-689A-EF8C-C6FC-8C5DBDFF4ACD}" dt="2025-06-12T14:31:04.023" v="16" actId="20577"/>
          <ac:spMkLst>
            <pc:docMk/>
            <pc:sldMk cId="508474616" sldId="453"/>
            <ac:spMk id="3" creationId="{F501F088-F966-B92E-9D24-FFD973A404A1}"/>
          </ac:spMkLst>
        </pc:spChg>
      </pc:sldChg>
    </pc:docChg>
  </pc:docChgLst>
  <pc:docChgLst>
    <pc:chgData name="MCGUINNESS, Lauren" userId="S::lauren.mcguinness@education.gov.uk::70d404d3-827c-47cb-98d3-cd6bccd936c8" providerId="AD" clId="Web-{835DBEF7-FCB0-72B6-BA17-14A1487245DF}"/>
    <pc:docChg chg="delSld modSld sldOrd">
      <pc:chgData name="MCGUINNESS, Lauren" userId="S::lauren.mcguinness@education.gov.uk::70d404d3-827c-47cb-98d3-cd6bccd936c8" providerId="AD" clId="Web-{835DBEF7-FCB0-72B6-BA17-14A1487245DF}" dt="2025-06-11T11:34:08.547" v="685" actId="20577"/>
      <pc:docMkLst>
        <pc:docMk/>
      </pc:docMkLst>
      <pc:sldChg chg="modSp modCm">
        <pc:chgData name="MCGUINNESS, Lauren" userId="S::lauren.mcguinness@education.gov.uk::70d404d3-827c-47cb-98d3-cd6bccd936c8" providerId="AD" clId="Web-{835DBEF7-FCB0-72B6-BA17-14A1487245DF}" dt="2025-06-11T11:34:08.547" v="685" actId="20577"/>
        <pc:sldMkLst>
          <pc:docMk/>
          <pc:sldMk cId="3867166681" sldId="281"/>
        </pc:sldMkLst>
        <pc:spChg chg="mod">
          <ac:chgData name="MCGUINNESS, Lauren" userId="S::lauren.mcguinness@education.gov.uk::70d404d3-827c-47cb-98d3-cd6bccd936c8" providerId="AD" clId="Web-{835DBEF7-FCB0-72B6-BA17-14A1487245DF}" dt="2025-06-11T11:34:08.547" v="685" actId="20577"/>
          <ac:spMkLst>
            <pc:docMk/>
            <pc:sldMk cId="3867166681" sldId="281"/>
            <ac:spMk id="2" creationId="{A7F530A3-3EC0-0733-C810-EC7D2FD1010A}"/>
          </ac:spMkLst>
        </pc:spChg>
        <pc:extLst>
          <p:ext xmlns:p="http://schemas.openxmlformats.org/presentationml/2006/main" uri="{D6D511B9-2390-475A-947B-AFAB55BFBCF1}">
            <pc226:cmChg xmlns:pc226="http://schemas.microsoft.com/office/powerpoint/2022/06/main/command" chg="mod">
              <pc226:chgData name="MCGUINNESS, Lauren" userId="S::lauren.mcguinness@education.gov.uk::70d404d3-827c-47cb-98d3-cd6bccd936c8" providerId="AD" clId="Web-{835DBEF7-FCB0-72B6-BA17-14A1487245DF}" dt="2025-06-11T11:34:06.953" v="684" actId="20577"/>
              <pc2:cmMkLst xmlns:pc2="http://schemas.microsoft.com/office/powerpoint/2019/9/main/command">
                <pc:docMk/>
                <pc:sldMk cId="3867166681" sldId="281"/>
                <pc2:cmMk id="{64B85494-6AA6-4D57-8A7B-0C16C4816237}"/>
              </pc2:cmMkLst>
            </pc226:cmChg>
          </p:ext>
        </pc:extLst>
      </pc:sldChg>
      <pc:sldChg chg="modSp">
        <pc:chgData name="MCGUINNESS, Lauren" userId="S::lauren.mcguinness@education.gov.uk::70d404d3-827c-47cb-98d3-cd6bccd936c8" providerId="AD" clId="Web-{835DBEF7-FCB0-72B6-BA17-14A1487245DF}" dt="2025-06-11T10:50:33.123" v="638" actId="20577"/>
        <pc:sldMkLst>
          <pc:docMk/>
          <pc:sldMk cId="2456404411" sldId="287"/>
        </pc:sldMkLst>
        <pc:spChg chg="mod">
          <ac:chgData name="MCGUINNESS, Lauren" userId="S::lauren.mcguinness@education.gov.uk::70d404d3-827c-47cb-98d3-cd6bccd936c8" providerId="AD" clId="Web-{835DBEF7-FCB0-72B6-BA17-14A1487245DF}" dt="2025-06-11T10:50:33.123" v="638" actId="20577"/>
          <ac:spMkLst>
            <pc:docMk/>
            <pc:sldMk cId="2456404411" sldId="287"/>
            <ac:spMk id="3" creationId="{5B2F453F-0049-173E-4A7F-B7A197E8D036}"/>
          </ac:spMkLst>
        </pc:spChg>
      </pc:sldChg>
      <pc:sldChg chg="modSp modCm">
        <pc:chgData name="MCGUINNESS, Lauren" userId="S::lauren.mcguinness@education.gov.uk::70d404d3-827c-47cb-98d3-cd6bccd936c8" providerId="AD" clId="Web-{835DBEF7-FCB0-72B6-BA17-14A1487245DF}" dt="2025-06-11T10:47:38.914" v="597" actId="20577"/>
        <pc:sldMkLst>
          <pc:docMk/>
          <pc:sldMk cId="2647097218" sldId="310"/>
        </pc:sldMkLst>
        <pc:spChg chg="mod">
          <ac:chgData name="MCGUINNESS, Lauren" userId="S::lauren.mcguinness@education.gov.uk::70d404d3-827c-47cb-98d3-cd6bccd936c8" providerId="AD" clId="Web-{835DBEF7-FCB0-72B6-BA17-14A1487245DF}" dt="2025-06-11T10:47:38.914" v="597" actId="20577"/>
          <ac:spMkLst>
            <pc:docMk/>
            <pc:sldMk cId="2647097218" sldId="310"/>
            <ac:spMk id="3" creationId="{4CC384F5-445A-F649-A162-AD022A328D87}"/>
          </ac:spMkLst>
        </pc:spChg>
        <pc:extLst>
          <p:ext xmlns:p="http://schemas.openxmlformats.org/presentationml/2006/main" uri="{D6D511B9-2390-475A-947B-AFAB55BFBCF1}">
            <pc226:cmChg xmlns:pc226="http://schemas.microsoft.com/office/powerpoint/2022/06/main/command" chg="mod">
              <pc226:chgData name="MCGUINNESS, Lauren" userId="S::lauren.mcguinness@education.gov.uk::70d404d3-827c-47cb-98d3-cd6bccd936c8" providerId="AD" clId="Web-{835DBEF7-FCB0-72B6-BA17-14A1487245DF}" dt="2025-06-11T10:47:32.336" v="596" actId="20577"/>
              <pc2:cmMkLst xmlns:pc2="http://schemas.microsoft.com/office/powerpoint/2019/9/main/command">
                <pc:docMk/>
                <pc:sldMk cId="2647097218" sldId="310"/>
                <pc2:cmMk id="{F00128D7-8596-46AF-9BF8-C0FC2C578A8A}"/>
              </pc2:cmMkLst>
            </pc226:cmChg>
          </p:ext>
        </pc:extLst>
      </pc:sldChg>
      <pc:sldChg chg="modSp modCm">
        <pc:chgData name="MCGUINNESS, Lauren" userId="S::lauren.mcguinness@education.gov.uk::70d404d3-827c-47cb-98d3-cd6bccd936c8" providerId="AD" clId="Web-{835DBEF7-FCB0-72B6-BA17-14A1487245DF}" dt="2025-06-11T10:42:43.732" v="561" actId="20577"/>
        <pc:sldMkLst>
          <pc:docMk/>
          <pc:sldMk cId="1131250747" sldId="318"/>
        </pc:sldMkLst>
        <pc:spChg chg="mod">
          <ac:chgData name="MCGUINNESS, Lauren" userId="S::lauren.mcguinness@education.gov.uk::70d404d3-827c-47cb-98d3-cd6bccd936c8" providerId="AD" clId="Web-{835DBEF7-FCB0-72B6-BA17-14A1487245DF}" dt="2025-06-11T10:42:43.732" v="561" actId="20577"/>
          <ac:spMkLst>
            <pc:docMk/>
            <pc:sldMk cId="1131250747" sldId="318"/>
            <ac:spMk id="2" creationId="{E0D521C5-22E0-4BAF-5EA8-79542FB3DEE6}"/>
          </ac:spMkLst>
        </pc:spChg>
        <pc:extLst>
          <p:ext xmlns:p="http://schemas.openxmlformats.org/presentationml/2006/main" uri="{D6D511B9-2390-475A-947B-AFAB55BFBCF1}">
            <pc226:cmChg xmlns:pc226="http://schemas.microsoft.com/office/powerpoint/2022/06/main/command" chg="mod">
              <pc226:chgData name="MCGUINNESS, Lauren" userId="S::lauren.mcguinness@education.gov.uk::70d404d3-827c-47cb-98d3-cd6bccd936c8" providerId="AD" clId="Web-{835DBEF7-FCB0-72B6-BA17-14A1487245DF}" dt="2025-06-11T10:42:43.732" v="561" actId="20577"/>
              <pc2:cmMkLst xmlns:pc2="http://schemas.microsoft.com/office/powerpoint/2019/9/main/command">
                <pc:docMk/>
                <pc:sldMk cId="1131250747" sldId="318"/>
                <pc2:cmMk id="{20628213-BEB4-4234-9D91-DBC6B84DD6D0}"/>
              </pc2:cmMkLst>
            </pc226:cmChg>
            <pc226:cmChg xmlns:pc226="http://schemas.microsoft.com/office/powerpoint/2022/06/main/command" chg="mod">
              <pc226:chgData name="MCGUINNESS, Lauren" userId="S::lauren.mcguinness@education.gov.uk::70d404d3-827c-47cb-98d3-cd6bccd936c8" providerId="AD" clId="Web-{835DBEF7-FCB0-72B6-BA17-14A1487245DF}" dt="2025-06-11T10:42:43.732" v="561" actId="20577"/>
              <pc2:cmMkLst xmlns:pc2="http://schemas.microsoft.com/office/powerpoint/2019/9/main/command">
                <pc:docMk/>
                <pc:sldMk cId="1131250747" sldId="318"/>
                <pc2:cmMk id="{BFB56BB5-3001-4885-AB53-0615A9C7632A}"/>
              </pc2:cmMkLst>
            </pc226:cmChg>
            <pc226:cmChg xmlns:pc226="http://schemas.microsoft.com/office/powerpoint/2022/06/main/command" chg="mod">
              <pc226:chgData name="MCGUINNESS, Lauren" userId="S::lauren.mcguinness@education.gov.uk::70d404d3-827c-47cb-98d3-cd6bccd936c8" providerId="AD" clId="Web-{835DBEF7-FCB0-72B6-BA17-14A1487245DF}" dt="2025-06-11T10:42:43.732" v="561" actId="20577"/>
              <pc2:cmMkLst xmlns:pc2="http://schemas.microsoft.com/office/powerpoint/2019/9/main/command">
                <pc:docMk/>
                <pc:sldMk cId="1131250747" sldId="318"/>
                <pc2:cmMk id="{871435BA-95DB-4DE5-8BB4-1D1267346C23}"/>
              </pc2:cmMkLst>
            </pc226:cmChg>
          </p:ext>
        </pc:extLst>
      </pc:sldChg>
      <pc:sldChg chg="modSp">
        <pc:chgData name="MCGUINNESS, Lauren" userId="S::lauren.mcguinness@education.gov.uk::70d404d3-827c-47cb-98d3-cd6bccd936c8" providerId="AD" clId="Web-{835DBEF7-FCB0-72B6-BA17-14A1487245DF}" dt="2025-06-11T10:45:31.300" v="570" actId="20577"/>
        <pc:sldMkLst>
          <pc:docMk/>
          <pc:sldMk cId="1854017781" sldId="340"/>
        </pc:sldMkLst>
        <pc:spChg chg="mod">
          <ac:chgData name="MCGUINNESS, Lauren" userId="S::lauren.mcguinness@education.gov.uk::70d404d3-827c-47cb-98d3-cd6bccd936c8" providerId="AD" clId="Web-{835DBEF7-FCB0-72B6-BA17-14A1487245DF}" dt="2025-06-11T10:45:31.300" v="570" actId="20577"/>
          <ac:spMkLst>
            <pc:docMk/>
            <pc:sldMk cId="1854017781" sldId="340"/>
            <ac:spMk id="7" creationId="{5AC7A5D8-791D-F178-F965-D7341BEAB61A}"/>
          </ac:spMkLst>
        </pc:spChg>
      </pc:sldChg>
      <pc:sldChg chg="addSp modSp">
        <pc:chgData name="MCGUINNESS, Lauren" userId="S::lauren.mcguinness@education.gov.uk::70d404d3-827c-47cb-98d3-cd6bccd936c8" providerId="AD" clId="Web-{835DBEF7-FCB0-72B6-BA17-14A1487245DF}" dt="2025-06-11T10:40:07.711" v="529" actId="1076"/>
        <pc:sldMkLst>
          <pc:docMk/>
          <pc:sldMk cId="3483940809" sldId="344"/>
        </pc:sldMkLst>
        <pc:spChg chg="add mod">
          <ac:chgData name="MCGUINNESS, Lauren" userId="S::lauren.mcguinness@education.gov.uk::70d404d3-827c-47cb-98d3-cd6bccd936c8" providerId="AD" clId="Web-{835DBEF7-FCB0-72B6-BA17-14A1487245DF}" dt="2025-06-11T10:40:07.711" v="529" actId="1076"/>
          <ac:spMkLst>
            <pc:docMk/>
            <pc:sldMk cId="3483940809" sldId="344"/>
            <ac:spMk id="3" creationId="{69654CA2-51A3-6CDE-C079-1C619348BA19}"/>
          </ac:spMkLst>
        </pc:spChg>
        <pc:graphicFrameChg chg="mod modGraphic">
          <ac:chgData name="MCGUINNESS, Lauren" userId="S::lauren.mcguinness@education.gov.uk::70d404d3-827c-47cb-98d3-cd6bccd936c8" providerId="AD" clId="Web-{835DBEF7-FCB0-72B6-BA17-14A1487245DF}" dt="2025-06-11T10:40:04.539" v="528" actId="1076"/>
          <ac:graphicFrameMkLst>
            <pc:docMk/>
            <pc:sldMk cId="3483940809" sldId="344"/>
            <ac:graphicFrameMk id="4" creationId="{2C20FF47-08E8-F9EB-CFDF-0A99C201B5BC}"/>
          </ac:graphicFrameMkLst>
        </pc:graphicFrameChg>
      </pc:sldChg>
      <pc:sldChg chg="ord">
        <pc:chgData name="MCGUINNESS, Lauren" userId="S::lauren.mcguinness@education.gov.uk::70d404d3-827c-47cb-98d3-cd6bccd936c8" providerId="AD" clId="Web-{835DBEF7-FCB0-72B6-BA17-14A1487245DF}" dt="2025-06-11T10:44:33.533" v="563"/>
        <pc:sldMkLst>
          <pc:docMk/>
          <pc:sldMk cId="4010075139" sldId="378"/>
        </pc:sldMkLst>
      </pc:sldChg>
      <pc:sldChg chg="ord">
        <pc:chgData name="MCGUINNESS, Lauren" userId="S::lauren.mcguinness@education.gov.uk::70d404d3-827c-47cb-98d3-cd6bccd936c8" providerId="AD" clId="Web-{835DBEF7-FCB0-72B6-BA17-14A1487245DF}" dt="2025-06-11T10:44:33.533" v="562"/>
        <pc:sldMkLst>
          <pc:docMk/>
          <pc:sldMk cId="419018727" sldId="395"/>
        </pc:sldMkLst>
      </pc:sldChg>
      <pc:sldChg chg="modSp">
        <pc:chgData name="MCGUINNESS, Lauren" userId="S::lauren.mcguinness@education.gov.uk::70d404d3-827c-47cb-98d3-cd6bccd936c8" providerId="AD" clId="Web-{835DBEF7-FCB0-72B6-BA17-14A1487245DF}" dt="2025-06-11T10:49:09.745" v="625" actId="20577"/>
        <pc:sldMkLst>
          <pc:docMk/>
          <pc:sldMk cId="2039531916" sldId="420"/>
        </pc:sldMkLst>
        <pc:spChg chg="mod">
          <ac:chgData name="MCGUINNESS, Lauren" userId="S::lauren.mcguinness@education.gov.uk::70d404d3-827c-47cb-98d3-cd6bccd936c8" providerId="AD" clId="Web-{835DBEF7-FCB0-72B6-BA17-14A1487245DF}" dt="2025-06-11T10:49:09.745" v="625" actId="20577"/>
          <ac:spMkLst>
            <pc:docMk/>
            <pc:sldMk cId="2039531916" sldId="420"/>
            <ac:spMk id="5" creationId="{EBCF1E81-4F33-96E4-110B-94CE43EEE3AA}"/>
          </ac:spMkLst>
        </pc:spChg>
      </pc:sldChg>
      <pc:sldChg chg="ord">
        <pc:chgData name="MCGUINNESS, Lauren" userId="S::lauren.mcguinness@education.gov.uk::70d404d3-827c-47cb-98d3-cd6bccd936c8" providerId="AD" clId="Web-{835DBEF7-FCB0-72B6-BA17-14A1487245DF}" dt="2025-06-11T10:45:05.159" v="564"/>
        <pc:sldMkLst>
          <pc:docMk/>
          <pc:sldMk cId="1542867277" sldId="424"/>
        </pc:sldMkLst>
      </pc:sldChg>
      <pc:sldChg chg="del">
        <pc:chgData name="MCGUINNESS, Lauren" userId="S::lauren.mcguinness@education.gov.uk::70d404d3-827c-47cb-98d3-cd6bccd936c8" providerId="AD" clId="Web-{835DBEF7-FCB0-72B6-BA17-14A1487245DF}" dt="2025-06-11T10:45:14.003" v="565"/>
        <pc:sldMkLst>
          <pc:docMk/>
          <pc:sldMk cId="4130770619" sldId="461"/>
        </pc:sldMkLst>
      </pc:sldChg>
      <pc:sldChg chg="modSp">
        <pc:chgData name="MCGUINNESS, Lauren" userId="S::lauren.mcguinness@education.gov.uk::70d404d3-827c-47cb-98d3-cd6bccd936c8" providerId="AD" clId="Web-{835DBEF7-FCB0-72B6-BA17-14A1487245DF}" dt="2025-06-11T10:48:32.385" v="605" actId="20577"/>
        <pc:sldMkLst>
          <pc:docMk/>
          <pc:sldMk cId="3061784378" sldId="475"/>
        </pc:sldMkLst>
        <pc:spChg chg="mod">
          <ac:chgData name="MCGUINNESS, Lauren" userId="S::lauren.mcguinness@education.gov.uk::70d404d3-827c-47cb-98d3-cd6bccd936c8" providerId="AD" clId="Web-{835DBEF7-FCB0-72B6-BA17-14A1487245DF}" dt="2025-06-11T10:48:32.385" v="605" actId="20577"/>
          <ac:spMkLst>
            <pc:docMk/>
            <pc:sldMk cId="3061784378" sldId="475"/>
            <ac:spMk id="3" creationId="{8CDC0852-D593-B2AF-19DA-2D3F23ECA678}"/>
          </ac:spMkLst>
        </pc:spChg>
      </pc:sldChg>
    </pc:docChg>
  </pc:docChgLst>
  <pc:docChgLst>
    <pc:chgData name="SHERLOCK, Isabelle" userId="1f18179e-a765-4a86-b9df-5c7f05d78f9a" providerId="ADAL" clId="{AE1A6433-CED0-4E6E-A217-495636223F4E}"/>
    <pc:docChg chg="custSel modSld">
      <pc:chgData name="SHERLOCK, Isabelle" userId="1f18179e-a765-4a86-b9df-5c7f05d78f9a" providerId="ADAL" clId="{AE1A6433-CED0-4E6E-A217-495636223F4E}" dt="2025-07-04T11:24:30.380" v="96" actId="20577"/>
      <pc:docMkLst>
        <pc:docMk/>
      </pc:docMkLst>
      <pc:sldChg chg="modSp mod">
        <pc:chgData name="SHERLOCK, Isabelle" userId="1f18179e-a765-4a86-b9df-5c7f05d78f9a" providerId="ADAL" clId="{AE1A6433-CED0-4E6E-A217-495636223F4E}" dt="2025-07-04T11:24:30.380" v="96" actId="20577"/>
        <pc:sldMkLst>
          <pc:docMk/>
          <pc:sldMk cId="2627049627" sldId="459"/>
        </pc:sldMkLst>
        <pc:spChg chg="mod">
          <ac:chgData name="SHERLOCK, Isabelle" userId="1f18179e-a765-4a86-b9df-5c7f05d78f9a" providerId="ADAL" clId="{AE1A6433-CED0-4E6E-A217-495636223F4E}" dt="2025-07-04T11:24:30.380" v="96" actId="20577"/>
          <ac:spMkLst>
            <pc:docMk/>
            <pc:sldMk cId="2627049627" sldId="459"/>
            <ac:spMk id="3" creationId="{CCE06709-37E8-126D-D300-30263DC5BB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222E0-B1CE-7B44-8106-F8F145840C4B}" type="datetimeFigureOut">
              <a:rPr lang="en-US" smtClean="0"/>
              <a:t>7/4/2025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C672B-959F-4840-8310-328216405783}" type="slidenum">
              <a:rPr lang="en-US" smtClean="0"/>
              <a:t>‹#›</a:t>
            </a:fld>
            <a:endParaRPr lang="en-US"/>
          </a:p>
        </p:txBody>
      </p:sp>
    </p:spTree>
    <p:extLst>
      <p:ext uri="{BB962C8B-B14F-4D97-AF65-F5344CB8AC3E}">
        <p14:creationId xmlns:p14="http://schemas.microsoft.com/office/powerpoint/2010/main" val="34071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11</a:t>
            </a:fld>
            <a:endParaRPr lang="en-US"/>
          </a:p>
        </p:txBody>
      </p:sp>
    </p:spTree>
    <p:extLst>
      <p:ext uri="{BB962C8B-B14F-4D97-AF65-F5344CB8AC3E}">
        <p14:creationId xmlns:p14="http://schemas.microsoft.com/office/powerpoint/2010/main" val="210438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193E-9764-4D21-705E-E092453A7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CE9AA-AAE0-F04C-ABF5-1E0155594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2D56F-D04E-445D-9369-1F68C0E34A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DEA31D-689C-0495-5DFD-9F03BDC8E77E}"/>
              </a:ext>
            </a:extLst>
          </p:cNvPr>
          <p:cNvSpPr>
            <a:spLocks noGrp="1"/>
          </p:cNvSpPr>
          <p:nvPr>
            <p:ph type="sldNum" sz="quarter" idx="5"/>
          </p:nvPr>
        </p:nvSpPr>
        <p:spPr/>
        <p:txBody>
          <a:bodyPr/>
          <a:lstStyle/>
          <a:p>
            <a:fld id="{B1FC672B-959F-4840-8310-328216405783}" type="slidenum">
              <a:rPr lang="en-US" smtClean="0"/>
              <a:t>44</a:t>
            </a:fld>
            <a:endParaRPr lang="en-US"/>
          </a:p>
        </p:txBody>
      </p:sp>
    </p:spTree>
    <p:extLst>
      <p:ext uri="{BB962C8B-B14F-4D97-AF65-F5344CB8AC3E}">
        <p14:creationId xmlns:p14="http://schemas.microsoft.com/office/powerpoint/2010/main" val="58895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50</a:t>
            </a:fld>
            <a:endParaRPr lang="en-US"/>
          </a:p>
        </p:txBody>
      </p:sp>
    </p:spTree>
    <p:extLst>
      <p:ext uri="{BB962C8B-B14F-4D97-AF65-F5344CB8AC3E}">
        <p14:creationId xmlns:p14="http://schemas.microsoft.com/office/powerpoint/2010/main" val="61284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53</a:t>
            </a:fld>
            <a:endParaRPr lang="en-US"/>
          </a:p>
        </p:txBody>
      </p:sp>
    </p:spTree>
    <p:extLst>
      <p:ext uri="{BB962C8B-B14F-4D97-AF65-F5344CB8AC3E}">
        <p14:creationId xmlns:p14="http://schemas.microsoft.com/office/powerpoint/2010/main" val="114025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60</a:t>
            </a:fld>
            <a:endParaRPr lang="en-US"/>
          </a:p>
        </p:txBody>
      </p:sp>
    </p:spTree>
    <p:extLst>
      <p:ext uri="{BB962C8B-B14F-4D97-AF65-F5344CB8AC3E}">
        <p14:creationId xmlns:p14="http://schemas.microsoft.com/office/powerpoint/2010/main" val="223988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74</a:t>
            </a:fld>
            <a:endParaRPr lang="en-US"/>
          </a:p>
        </p:txBody>
      </p:sp>
    </p:spTree>
    <p:extLst>
      <p:ext uri="{BB962C8B-B14F-4D97-AF65-F5344CB8AC3E}">
        <p14:creationId xmlns:p14="http://schemas.microsoft.com/office/powerpoint/2010/main" val="71294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84</a:t>
            </a:fld>
            <a:endParaRPr lang="en-US"/>
          </a:p>
        </p:txBody>
      </p:sp>
    </p:spTree>
    <p:extLst>
      <p:ext uri="{BB962C8B-B14F-4D97-AF65-F5344CB8AC3E}">
        <p14:creationId xmlns:p14="http://schemas.microsoft.com/office/powerpoint/2010/main" val="3194454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87</a:t>
            </a:fld>
            <a:endParaRPr lang="en-US"/>
          </a:p>
        </p:txBody>
      </p:sp>
    </p:spTree>
    <p:extLst>
      <p:ext uri="{BB962C8B-B14F-4D97-AF65-F5344CB8AC3E}">
        <p14:creationId xmlns:p14="http://schemas.microsoft.com/office/powerpoint/2010/main" val="321348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95</a:t>
            </a:fld>
            <a:endParaRPr lang="en-US"/>
          </a:p>
        </p:txBody>
      </p:sp>
    </p:spTree>
    <p:extLst>
      <p:ext uri="{BB962C8B-B14F-4D97-AF65-F5344CB8AC3E}">
        <p14:creationId xmlns:p14="http://schemas.microsoft.com/office/powerpoint/2010/main" val="211492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128</a:t>
            </a:fld>
            <a:endParaRPr lang="en-US"/>
          </a:p>
        </p:txBody>
      </p:sp>
    </p:spTree>
    <p:extLst>
      <p:ext uri="{BB962C8B-B14F-4D97-AF65-F5344CB8AC3E}">
        <p14:creationId xmlns:p14="http://schemas.microsoft.com/office/powerpoint/2010/main" val="286190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131</a:t>
            </a:fld>
            <a:endParaRPr lang="en-US"/>
          </a:p>
        </p:txBody>
      </p:sp>
    </p:spTree>
    <p:extLst>
      <p:ext uri="{BB962C8B-B14F-4D97-AF65-F5344CB8AC3E}">
        <p14:creationId xmlns:p14="http://schemas.microsoft.com/office/powerpoint/2010/main" val="147766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54FB0-5D50-3E39-A738-48BE661BB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7E0C6-1D91-23DD-20DD-97DF593F53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E44FF-2780-CF3E-3D6C-994CC16FC4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2807BEC-D1CB-F489-3A8E-E06D2B62F9A9}"/>
              </a:ext>
            </a:extLst>
          </p:cNvPr>
          <p:cNvSpPr>
            <a:spLocks noGrp="1"/>
          </p:cNvSpPr>
          <p:nvPr>
            <p:ph type="sldNum" sz="quarter" idx="5"/>
          </p:nvPr>
        </p:nvSpPr>
        <p:spPr/>
        <p:txBody>
          <a:bodyPr/>
          <a:lstStyle/>
          <a:p>
            <a:fld id="{B1FC672B-959F-4840-8310-328216405783}" type="slidenum">
              <a:rPr lang="en-US" smtClean="0"/>
              <a:t>13</a:t>
            </a:fld>
            <a:endParaRPr lang="en-US"/>
          </a:p>
        </p:txBody>
      </p:sp>
    </p:spTree>
    <p:extLst>
      <p:ext uri="{BB962C8B-B14F-4D97-AF65-F5344CB8AC3E}">
        <p14:creationId xmlns:p14="http://schemas.microsoft.com/office/powerpoint/2010/main" val="39269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17</a:t>
            </a:fld>
            <a:endParaRPr lang="en-US"/>
          </a:p>
        </p:txBody>
      </p:sp>
    </p:spTree>
    <p:extLst>
      <p:ext uri="{BB962C8B-B14F-4D97-AF65-F5344CB8AC3E}">
        <p14:creationId xmlns:p14="http://schemas.microsoft.com/office/powerpoint/2010/main" val="12736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FF0C-0510-9008-A074-16B6D1FDF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74B90-92A1-85BD-E6AF-E3DB65537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801A0-A841-5DBB-F897-3B1C1C26CD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3F3DA43-52BE-D0D3-36C0-63524D3AB518}"/>
              </a:ext>
            </a:extLst>
          </p:cNvPr>
          <p:cNvSpPr>
            <a:spLocks noGrp="1"/>
          </p:cNvSpPr>
          <p:nvPr>
            <p:ph type="sldNum" sz="quarter" idx="5"/>
          </p:nvPr>
        </p:nvSpPr>
        <p:spPr/>
        <p:txBody>
          <a:bodyPr/>
          <a:lstStyle/>
          <a:p>
            <a:fld id="{B1FC672B-959F-4840-8310-328216405783}" type="slidenum">
              <a:rPr lang="en-US" smtClean="0"/>
              <a:t>20</a:t>
            </a:fld>
            <a:endParaRPr lang="en-US"/>
          </a:p>
        </p:txBody>
      </p:sp>
    </p:spTree>
    <p:extLst>
      <p:ext uri="{BB962C8B-B14F-4D97-AF65-F5344CB8AC3E}">
        <p14:creationId xmlns:p14="http://schemas.microsoft.com/office/powerpoint/2010/main" val="258508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24</a:t>
            </a:fld>
            <a:endParaRPr lang="en-US"/>
          </a:p>
        </p:txBody>
      </p:sp>
    </p:spTree>
    <p:extLst>
      <p:ext uri="{BB962C8B-B14F-4D97-AF65-F5344CB8AC3E}">
        <p14:creationId xmlns:p14="http://schemas.microsoft.com/office/powerpoint/2010/main" val="314870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25</a:t>
            </a:fld>
            <a:endParaRPr lang="en-US"/>
          </a:p>
        </p:txBody>
      </p:sp>
    </p:spTree>
    <p:extLst>
      <p:ext uri="{BB962C8B-B14F-4D97-AF65-F5344CB8AC3E}">
        <p14:creationId xmlns:p14="http://schemas.microsoft.com/office/powerpoint/2010/main" val="335601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29</a:t>
            </a:fld>
            <a:endParaRPr lang="en-US"/>
          </a:p>
        </p:txBody>
      </p:sp>
    </p:spTree>
    <p:extLst>
      <p:ext uri="{BB962C8B-B14F-4D97-AF65-F5344CB8AC3E}">
        <p14:creationId xmlns:p14="http://schemas.microsoft.com/office/powerpoint/2010/main" val="63302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38</a:t>
            </a:fld>
            <a:endParaRPr lang="en-US"/>
          </a:p>
        </p:txBody>
      </p:sp>
    </p:spTree>
    <p:extLst>
      <p:ext uri="{BB962C8B-B14F-4D97-AF65-F5344CB8AC3E}">
        <p14:creationId xmlns:p14="http://schemas.microsoft.com/office/powerpoint/2010/main" val="301640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FC672B-959F-4840-8310-328216405783}" type="slidenum">
              <a:rPr lang="en-US" smtClean="0"/>
              <a:t>42</a:t>
            </a:fld>
            <a:endParaRPr lang="en-US"/>
          </a:p>
        </p:txBody>
      </p:sp>
    </p:spTree>
    <p:extLst>
      <p:ext uri="{BB962C8B-B14F-4D97-AF65-F5344CB8AC3E}">
        <p14:creationId xmlns:p14="http://schemas.microsoft.com/office/powerpoint/2010/main" val="40300502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hyperlink" Target="http://www.childrenscommissioner.gov.uk/" TargetMode="External"/><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hyperlink" Target="http://www.childrenscommissioner.gov.uk/the-big-answer/" TargetMode="External"/><Relationship Id="rId2" Type="http://schemas.openxmlformats.org/officeDocument/2006/relationships/image" Target="../media/image17.emf"/><Relationship Id="rId16" Type="http://schemas.openxmlformats.org/officeDocument/2006/relationships/hyperlink" Target="http://www.childrenscommissioner.gov.uk/help-at-hand/" TargetMode="External"/><Relationship Id="rId1" Type="http://schemas.openxmlformats.org/officeDocument/2006/relationships/slideMaster" Target="../slideMasters/slideMaster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hyperlink" Target="https://www.instagram.com/childrenscommissioner/" TargetMode="External"/><Relationship Id="rId10" Type="http://schemas.openxmlformats.org/officeDocument/2006/relationships/image" Target="../media/image25.svg"/><Relationship Id="rId4" Type="http://schemas.openxmlformats.org/officeDocument/2006/relationships/image" Target="../media/image19.emf"/><Relationship Id="rId9" Type="http://schemas.openxmlformats.org/officeDocument/2006/relationships/image" Target="../media/image24.png"/><Relationship Id="rId14" Type="http://schemas.openxmlformats.org/officeDocument/2006/relationships/hyperlink" Target="https://twitter.com/ChildrensComm"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hyperlink" Target="https://twitter.com/ChildrensComm" TargetMode="External"/><Relationship Id="rId7" Type="http://schemas.openxmlformats.org/officeDocument/2006/relationships/image" Target="../media/image26.emf"/><Relationship Id="rId2" Type="http://schemas.openxmlformats.org/officeDocument/2006/relationships/hyperlink" Target="http://www.childrenscommissioner.gov.uk/" TargetMode="External"/><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8.emf"/><Relationship Id="rId10" Type="http://schemas.openxmlformats.org/officeDocument/2006/relationships/image" Target="../media/image5.emf"/><Relationship Id="rId4" Type="http://schemas.openxmlformats.org/officeDocument/2006/relationships/hyperlink" Target="https://www.instagram.com/childrenscommissioner/" TargetMode="External"/><Relationship Id="rId9"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3A9ADF4-93B1-9E4A-BEE1-3B3911A5D145}"/>
              </a:ext>
            </a:extLst>
          </p:cNvPr>
          <p:cNvSpPr txBox="1">
            <a:spLocks/>
          </p:cNvSpPr>
          <p:nvPr userDrawn="1"/>
        </p:nvSpPr>
        <p:spPr>
          <a:xfrm>
            <a:off x="327495" y="1319002"/>
            <a:ext cx="9560971" cy="19015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i="0">
                <a:latin typeface="Hind Vadodara" panose="02000000000000000000" pitchFamily="2" charset="77"/>
                <a:cs typeface="Hind Vadodara" panose="02000000000000000000" pitchFamily="2" charset="77"/>
              </a:rPr>
              <a:t>Children’s Commissioner’s Office</a:t>
            </a:r>
          </a:p>
        </p:txBody>
      </p:sp>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Tree>
    <p:extLst>
      <p:ext uri="{BB962C8B-B14F-4D97-AF65-F5344CB8AC3E}">
        <p14:creationId xmlns:p14="http://schemas.microsoft.com/office/powerpoint/2010/main" val="423720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45360-CE2C-F947-B275-5083D2700FDA}"/>
              </a:ext>
            </a:extLst>
          </p:cNvPr>
          <p:cNvSpPr>
            <a:spLocks noGrp="1"/>
          </p:cNvSpPr>
          <p:nvPr>
            <p:ph type="title" hasCustomPrompt="1"/>
          </p:nvPr>
        </p:nvSpPr>
        <p:spPr>
          <a:xfrm>
            <a:off x="583557" y="740779"/>
            <a:ext cx="5281583"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9" name="Text Placeholder 4">
            <a:extLst>
              <a:ext uri="{FF2B5EF4-FFF2-40B4-BE49-F238E27FC236}">
                <a16:creationId xmlns:a16="http://schemas.microsoft.com/office/drawing/2014/main" id="{0143C6FD-D712-9C45-8FD1-05F448A94B72}"/>
              </a:ext>
            </a:extLst>
          </p:cNvPr>
          <p:cNvSpPr>
            <a:spLocks noGrp="1"/>
          </p:cNvSpPr>
          <p:nvPr>
            <p:ph type="body" sz="quarter" idx="17" hasCustomPrompt="1"/>
          </p:nvPr>
        </p:nvSpPr>
        <p:spPr>
          <a:xfrm>
            <a:off x="587375"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10" name="Text Placeholder 4">
            <a:extLst>
              <a:ext uri="{FF2B5EF4-FFF2-40B4-BE49-F238E27FC236}">
                <a16:creationId xmlns:a16="http://schemas.microsoft.com/office/drawing/2014/main" id="{21FB96FD-4BDD-244C-AF70-82A96E88EC48}"/>
              </a:ext>
            </a:extLst>
          </p:cNvPr>
          <p:cNvSpPr>
            <a:spLocks noGrp="1"/>
          </p:cNvSpPr>
          <p:nvPr>
            <p:ph type="body" sz="quarter" idx="18" hasCustomPrompt="1"/>
          </p:nvPr>
        </p:nvSpPr>
        <p:spPr>
          <a:xfrm>
            <a:off x="6312024" y="1306512"/>
            <a:ext cx="5290051" cy="42881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a:latin typeface="Hind Vadodara" panose="02000000000000000000" pitchFamily="2" charset="0"/>
                <a:cs typeface="Hind Vadodara" panose="02000000000000000000" pitchFamily="2" charset="0"/>
              </a:defRPr>
            </a:lvl1pPr>
          </a:lstStyle>
          <a:p>
            <a:pPr lvl="0"/>
            <a:r>
              <a:rPr lang="en-US"/>
              <a:t>*text*</a:t>
            </a:r>
          </a:p>
        </p:txBody>
      </p:sp>
      <p:sp>
        <p:nvSpPr>
          <p:cNvPr id="11" name="Title 1">
            <a:extLst>
              <a:ext uri="{FF2B5EF4-FFF2-40B4-BE49-F238E27FC236}">
                <a16:creationId xmlns:a16="http://schemas.microsoft.com/office/drawing/2014/main" id="{A9FA8B2E-9FFF-4242-9BF2-A08959BC3A7E}"/>
              </a:ext>
            </a:extLst>
          </p:cNvPr>
          <p:cNvSpPr txBox="1">
            <a:spLocks/>
          </p:cNvSpPr>
          <p:nvPr userDrawn="1"/>
        </p:nvSpPr>
        <p:spPr>
          <a:xfrm>
            <a:off x="6312024" y="740779"/>
            <a:ext cx="5281583" cy="391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600" b="1" i="0" kern="1200">
                <a:solidFill>
                  <a:schemeClr val="tx1"/>
                </a:solidFill>
                <a:latin typeface="Hind Vadodara" panose="02000000000000000000" pitchFamily="2" charset="77"/>
                <a:ea typeface="+mj-ea"/>
                <a:cs typeface="Hind Vadodara" panose="02000000000000000000" pitchFamily="2" charset="77"/>
              </a:defRPr>
            </a:lvl1pPr>
          </a:lstStyle>
          <a:p>
            <a:r>
              <a:rPr lang="en-US"/>
              <a:t>Title</a:t>
            </a:r>
          </a:p>
        </p:txBody>
      </p:sp>
    </p:spTree>
    <p:extLst>
      <p:ext uri="{BB962C8B-B14F-4D97-AF65-F5344CB8AC3E}">
        <p14:creationId xmlns:p14="http://schemas.microsoft.com/office/powerpoint/2010/main" val="290132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630EBEB-83E0-CF4F-B43E-DDA6333E34FE}"/>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B619DAD5-6260-9C4D-9FB5-C6924A4BC3D0}"/>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3" name="Picture 12">
            <a:extLst>
              <a:ext uri="{FF2B5EF4-FFF2-40B4-BE49-F238E27FC236}">
                <a16:creationId xmlns:a16="http://schemas.microsoft.com/office/drawing/2014/main" id="{A069E85C-46A0-BC4F-A098-FD3B88F2B791}"/>
              </a:ext>
            </a:extLst>
          </p:cNvPr>
          <p:cNvPicPr>
            <a:picLocks noChangeAspect="1"/>
          </p:cNvPicPr>
          <p:nvPr userDrawn="1"/>
        </p:nvPicPr>
        <p:blipFill>
          <a:blip r:embed="rId2"/>
          <a:stretch>
            <a:fillRect/>
          </a:stretch>
        </p:blipFill>
        <p:spPr>
          <a:xfrm>
            <a:off x="1455420" y="1958339"/>
            <a:ext cx="3143100" cy="2686113"/>
          </a:xfrm>
          <a:prstGeom prst="rect">
            <a:avLst/>
          </a:prstGeom>
        </p:spPr>
      </p:pic>
      <p:pic>
        <p:nvPicPr>
          <p:cNvPr id="9" name="Graphic 8">
            <a:extLst>
              <a:ext uri="{FF2B5EF4-FFF2-40B4-BE49-F238E27FC236}">
                <a16:creationId xmlns:a16="http://schemas.microsoft.com/office/drawing/2014/main" id="{FE4BBA31-E3A3-2C44-B130-460FBBB57E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81267" y="628458"/>
            <a:ext cx="4410131" cy="5707228"/>
          </a:xfrm>
          <a:prstGeom prst="rect">
            <a:avLst/>
          </a:prstGeom>
        </p:spPr>
      </p:pic>
      <p:sp>
        <p:nvSpPr>
          <p:cNvPr id="11" name="Text Placeholder 26">
            <a:extLst>
              <a:ext uri="{FF2B5EF4-FFF2-40B4-BE49-F238E27FC236}">
                <a16:creationId xmlns:a16="http://schemas.microsoft.com/office/drawing/2014/main" id="{E03E716A-9009-374F-B989-188CE0E800C9}"/>
              </a:ext>
            </a:extLst>
          </p:cNvPr>
          <p:cNvSpPr>
            <a:spLocks noGrp="1"/>
          </p:cNvSpPr>
          <p:nvPr>
            <p:ph type="body" sz="quarter" idx="16" hasCustomPrompt="1"/>
          </p:nvPr>
        </p:nvSpPr>
        <p:spPr>
          <a:xfrm>
            <a:off x="1947482" y="2736949"/>
            <a:ext cx="2448634" cy="830558"/>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pic>
        <p:nvPicPr>
          <p:cNvPr id="14" name="Picture 13">
            <a:extLst>
              <a:ext uri="{FF2B5EF4-FFF2-40B4-BE49-F238E27FC236}">
                <a16:creationId xmlns:a16="http://schemas.microsoft.com/office/drawing/2014/main" id="{48E758C2-84BC-404B-B805-88673AB959BE}"/>
              </a:ext>
            </a:extLst>
          </p:cNvPr>
          <p:cNvPicPr>
            <a:picLocks noChangeAspect="1"/>
          </p:cNvPicPr>
          <p:nvPr userDrawn="1"/>
        </p:nvPicPr>
        <p:blipFill>
          <a:blip r:embed="rId5"/>
          <a:stretch>
            <a:fillRect/>
          </a:stretch>
        </p:blipFill>
        <p:spPr>
          <a:xfrm flipH="1">
            <a:off x="8458144" y="813594"/>
            <a:ext cx="2255575" cy="1914366"/>
          </a:xfrm>
          <a:prstGeom prst="rect">
            <a:avLst/>
          </a:prstGeom>
        </p:spPr>
      </p:pic>
    </p:spTree>
    <p:extLst>
      <p:ext uri="{BB962C8B-B14F-4D97-AF65-F5344CB8AC3E}">
        <p14:creationId xmlns:p14="http://schemas.microsoft.com/office/powerpoint/2010/main" val="58880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d out mor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353A5DD-9760-7245-B5FB-51C9C3C07D28}"/>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itle 1">
            <a:extLst>
              <a:ext uri="{FF2B5EF4-FFF2-40B4-BE49-F238E27FC236}">
                <a16:creationId xmlns:a16="http://schemas.microsoft.com/office/drawing/2014/main" id="{39576207-E005-2240-B8B2-DCC14E478AC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Where to find out more</a:t>
            </a:r>
          </a:p>
        </p:txBody>
      </p:sp>
      <p:pic>
        <p:nvPicPr>
          <p:cNvPr id="10" name="Picture 9">
            <a:extLst>
              <a:ext uri="{FF2B5EF4-FFF2-40B4-BE49-F238E27FC236}">
                <a16:creationId xmlns:a16="http://schemas.microsoft.com/office/drawing/2014/main" id="{4C3B4B28-DB22-B249-8388-69E5BDD73810}"/>
              </a:ext>
            </a:extLst>
          </p:cNvPr>
          <p:cNvPicPr>
            <a:picLocks noChangeAspect="1"/>
          </p:cNvPicPr>
          <p:nvPr userDrawn="1"/>
        </p:nvPicPr>
        <p:blipFill rotWithShape="1">
          <a:blip r:embed="rId2"/>
          <a:srcRect r="23897"/>
          <a:stretch/>
        </p:blipFill>
        <p:spPr>
          <a:xfrm>
            <a:off x="11206270" y="2001604"/>
            <a:ext cx="992036" cy="1480930"/>
          </a:xfrm>
          <a:prstGeom prst="rect">
            <a:avLst/>
          </a:prstGeom>
        </p:spPr>
      </p:pic>
      <p:pic>
        <p:nvPicPr>
          <p:cNvPr id="14" name="Picture 13">
            <a:extLst>
              <a:ext uri="{FF2B5EF4-FFF2-40B4-BE49-F238E27FC236}">
                <a16:creationId xmlns:a16="http://schemas.microsoft.com/office/drawing/2014/main" id="{B28681F2-B6B2-7A45-9DF5-261DD428FACC}"/>
              </a:ext>
            </a:extLst>
          </p:cNvPr>
          <p:cNvPicPr>
            <a:picLocks noChangeAspect="1"/>
          </p:cNvPicPr>
          <p:nvPr userDrawn="1"/>
        </p:nvPicPr>
        <p:blipFill rotWithShape="1">
          <a:blip r:embed="rId3"/>
          <a:srcRect t="36644"/>
          <a:stretch/>
        </p:blipFill>
        <p:spPr>
          <a:xfrm>
            <a:off x="9342120" y="0"/>
            <a:ext cx="2058670" cy="1304290"/>
          </a:xfrm>
          <a:prstGeom prst="rect">
            <a:avLst/>
          </a:prstGeom>
        </p:spPr>
      </p:pic>
      <p:pic>
        <p:nvPicPr>
          <p:cNvPr id="21" name="Picture 20">
            <a:extLst>
              <a:ext uri="{FF2B5EF4-FFF2-40B4-BE49-F238E27FC236}">
                <a16:creationId xmlns:a16="http://schemas.microsoft.com/office/drawing/2014/main" id="{DB3DEEB5-C9AA-AD42-86FC-4263255DF528}"/>
              </a:ext>
            </a:extLst>
          </p:cNvPr>
          <p:cNvPicPr>
            <a:picLocks noChangeAspect="1"/>
          </p:cNvPicPr>
          <p:nvPr userDrawn="1"/>
        </p:nvPicPr>
        <p:blipFill>
          <a:blip r:embed="rId4"/>
          <a:stretch>
            <a:fillRect/>
          </a:stretch>
        </p:blipFill>
        <p:spPr>
          <a:xfrm>
            <a:off x="8359140" y="1981200"/>
            <a:ext cx="2156460" cy="2156460"/>
          </a:xfrm>
          <a:prstGeom prst="rect">
            <a:avLst/>
          </a:prstGeom>
        </p:spPr>
      </p:pic>
      <p:pic>
        <p:nvPicPr>
          <p:cNvPr id="12" name="Picture 11">
            <a:extLst>
              <a:ext uri="{FF2B5EF4-FFF2-40B4-BE49-F238E27FC236}">
                <a16:creationId xmlns:a16="http://schemas.microsoft.com/office/drawing/2014/main" id="{46F46846-4835-8543-BF28-371EFB13357D}"/>
              </a:ext>
            </a:extLst>
          </p:cNvPr>
          <p:cNvPicPr>
            <a:picLocks noChangeAspect="1"/>
          </p:cNvPicPr>
          <p:nvPr userDrawn="1"/>
        </p:nvPicPr>
        <p:blipFill rotWithShape="1">
          <a:blip r:embed="rId5"/>
          <a:srcRect b="43388"/>
          <a:stretch/>
        </p:blipFill>
        <p:spPr>
          <a:xfrm rot="10800000">
            <a:off x="6978724" y="0"/>
            <a:ext cx="2882751" cy="1706842"/>
          </a:xfrm>
          <a:prstGeom prst="rect">
            <a:avLst/>
          </a:prstGeom>
        </p:spPr>
      </p:pic>
      <p:pic>
        <p:nvPicPr>
          <p:cNvPr id="17" name="Picture 16">
            <a:extLst>
              <a:ext uri="{FF2B5EF4-FFF2-40B4-BE49-F238E27FC236}">
                <a16:creationId xmlns:a16="http://schemas.microsoft.com/office/drawing/2014/main" id="{C8C3C1D4-5B23-4441-93FF-2F9F5F47BA4E}"/>
              </a:ext>
            </a:extLst>
          </p:cNvPr>
          <p:cNvPicPr>
            <a:picLocks noChangeAspect="1"/>
          </p:cNvPicPr>
          <p:nvPr userDrawn="1"/>
        </p:nvPicPr>
        <p:blipFill>
          <a:blip r:embed="rId6"/>
          <a:stretch>
            <a:fillRect/>
          </a:stretch>
        </p:blipFill>
        <p:spPr>
          <a:xfrm>
            <a:off x="7516736" y="3542941"/>
            <a:ext cx="1464893" cy="1464893"/>
          </a:xfrm>
          <a:prstGeom prst="rect">
            <a:avLst/>
          </a:prstGeom>
        </p:spPr>
      </p:pic>
      <p:pic>
        <p:nvPicPr>
          <p:cNvPr id="22" name="Picture 21">
            <a:extLst>
              <a:ext uri="{FF2B5EF4-FFF2-40B4-BE49-F238E27FC236}">
                <a16:creationId xmlns:a16="http://schemas.microsoft.com/office/drawing/2014/main" id="{CFCA63C1-2172-964C-AEF5-5A2CD0DFF113}"/>
              </a:ext>
            </a:extLst>
          </p:cNvPr>
          <p:cNvPicPr>
            <a:picLocks noChangeAspect="1"/>
          </p:cNvPicPr>
          <p:nvPr userDrawn="1"/>
        </p:nvPicPr>
        <p:blipFill>
          <a:blip r:embed="rId7"/>
          <a:stretch>
            <a:fillRect/>
          </a:stretch>
        </p:blipFill>
        <p:spPr>
          <a:xfrm>
            <a:off x="7498080" y="3528060"/>
            <a:ext cx="1493520" cy="1493520"/>
          </a:xfrm>
          <a:prstGeom prst="rect">
            <a:avLst/>
          </a:prstGeom>
        </p:spPr>
      </p:pic>
      <p:pic>
        <p:nvPicPr>
          <p:cNvPr id="18" name="Picture 17">
            <a:extLst>
              <a:ext uri="{FF2B5EF4-FFF2-40B4-BE49-F238E27FC236}">
                <a16:creationId xmlns:a16="http://schemas.microsoft.com/office/drawing/2014/main" id="{4F2BAEF2-ADB2-8D45-BCC0-CE6603E1F421}"/>
              </a:ext>
            </a:extLst>
          </p:cNvPr>
          <p:cNvPicPr>
            <a:picLocks noChangeAspect="1"/>
          </p:cNvPicPr>
          <p:nvPr userDrawn="1"/>
        </p:nvPicPr>
        <p:blipFill>
          <a:blip r:embed="rId8"/>
          <a:stretch>
            <a:fillRect/>
          </a:stretch>
        </p:blipFill>
        <p:spPr>
          <a:xfrm>
            <a:off x="8855148" y="2454348"/>
            <a:ext cx="1194706" cy="1194706"/>
          </a:xfrm>
          <a:prstGeom prst="rect">
            <a:avLst/>
          </a:prstGeom>
        </p:spPr>
      </p:pic>
      <p:pic>
        <p:nvPicPr>
          <p:cNvPr id="19" name="Graphic 18">
            <a:extLst>
              <a:ext uri="{FF2B5EF4-FFF2-40B4-BE49-F238E27FC236}">
                <a16:creationId xmlns:a16="http://schemas.microsoft.com/office/drawing/2014/main" id="{4820F5D9-E0F5-1E4B-B3D2-94EDCECD8D7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821614" y="3923707"/>
            <a:ext cx="920733" cy="742296"/>
          </a:xfrm>
          <a:prstGeom prst="rect">
            <a:avLst/>
          </a:prstGeom>
        </p:spPr>
      </p:pic>
      <p:pic>
        <p:nvPicPr>
          <p:cNvPr id="20" name="Picture 19">
            <a:extLst>
              <a:ext uri="{FF2B5EF4-FFF2-40B4-BE49-F238E27FC236}">
                <a16:creationId xmlns:a16="http://schemas.microsoft.com/office/drawing/2014/main" id="{23BF168E-920B-5943-B144-1703CF12C3D3}"/>
              </a:ext>
            </a:extLst>
          </p:cNvPr>
          <p:cNvPicPr>
            <a:picLocks noChangeAspect="1"/>
          </p:cNvPicPr>
          <p:nvPr userDrawn="1"/>
        </p:nvPicPr>
        <p:blipFill>
          <a:blip r:embed="rId11"/>
          <a:stretch>
            <a:fillRect/>
          </a:stretch>
        </p:blipFill>
        <p:spPr>
          <a:xfrm rot="16200000">
            <a:off x="10491521" y="1826310"/>
            <a:ext cx="2330450" cy="1070509"/>
          </a:xfrm>
          <a:prstGeom prst="rect">
            <a:avLst/>
          </a:prstGeom>
        </p:spPr>
      </p:pic>
      <p:sp>
        <p:nvSpPr>
          <p:cNvPr id="23" name="Text Placeholder 4">
            <a:extLst>
              <a:ext uri="{FF2B5EF4-FFF2-40B4-BE49-F238E27FC236}">
                <a16:creationId xmlns:a16="http://schemas.microsoft.com/office/drawing/2014/main" id="{B3FC63FB-92E5-C348-8012-3384CF7658D1}"/>
              </a:ext>
            </a:extLst>
          </p:cNvPr>
          <p:cNvSpPr txBox="1">
            <a:spLocks/>
          </p:cNvSpPr>
          <p:nvPr userDrawn="1"/>
        </p:nvSpPr>
        <p:spPr>
          <a:xfrm>
            <a:off x="587375" y="1306513"/>
            <a:ext cx="6330876" cy="420552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kern="1200">
                <a:solidFill>
                  <a:schemeClr val="tx1"/>
                </a:solidFill>
                <a:latin typeface="Hind Vadodara" panose="02000000000000000000" pitchFamily="2" charset="77"/>
                <a:ea typeface="+mn-ea"/>
                <a:cs typeface="Hind Vadodara" panose="02000000000000000000"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ind Vadodara" panose="02000000000000000000" pitchFamily="2" charset="77"/>
                <a:ea typeface="+mn-ea"/>
                <a:cs typeface="Hind Vadodara" panose="02000000000000000000"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ind Vadodara" panose="02000000000000000000" pitchFamily="2" charset="77"/>
                <a:ea typeface="+mn-ea"/>
                <a:cs typeface="Hind Vadodara" panose="02000000000000000000"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ind Vadodara" panose="02000000000000000000" pitchFamily="2" charset="77"/>
                <a:ea typeface="+mn-ea"/>
                <a:cs typeface="Hind Vadodara" panose="02000000000000000000"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en-GB"/>
              <a:t>The Big Answer</a:t>
            </a:r>
          </a:p>
          <a:p>
            <a:pPr hangingPunct="0"/>
            <a:r>
              <a:rPr lang="en-GB" u="sng">
                <a:hlinkClick r:id="rId12">
                  <a:extLst>
                    <a:ext uri="{A12FA001-AC4F-418D-AE19-62706E023703}">
                      <ahyp:hlinkClr xmlns:ahyp="http://schemas.microsoft.com/office/drawing/2018/hyperlinkcolor" val="tx"/>
                    </a:ext>
                  </a:extLst>
                </a:hlinkClick>
              </a:rPr>
              <a:t>http://www.childrenscommissioner.gov.uk/the-big-answer/</a:t>
            </a:r>
            <a:endParaRPr lang="en-GB"/>
          </a:p>
          <a:p>
            <a:pPr hangingPunct="0"/>
            <a:r>
              <a:rPr lang="en-GB"/>
              <a:t>Children’s Commissioner’s Office</a:t>
            </a:r>
          </a:p>
          <a:p>
            <a:pPr hangingPunct="0"/>
            <a:r>
              <a:rPr lang="en-GB" u="sng">
                <a:hlinkClick r:id="rId13">
                  <a:extLst>
                    <a:ext uri="{A12FA001-AC4F-418D-AE19-62706E023703}">
                      <ahyp:hlinkClr xmlns:ahyp="http://schemas.microsoft.com/office/drawing/2018/hyperlinkcolor" val="tx"/>
                    </a:ext>
                  </a:extLst>
                </a:hlinkClick>
              </a:rPr>
              <a:t>www.childrenscommissioner.gov.uk</a:t>
            </a:r>
            <a:r>
              <a:rPr lang="en-GB">
                <a:hlinkClick r:id="rId13">
                  <a:extLst>
                    <a:ext uri="{A12FA001-AC4F-418D-AE19-62706E023703}">
                      <ahyp:hlinkClr xmlns:ahyp="http://schemas.microsoft.com/office/drawing/2018/hyperlinkcolor" val="tx"/>
                    </a:ext>
                  </a:extLst>
                </a:hlinkClick>
              </a:rPr>
              <a:t> </a:t>
            </a:r>
            <a:endParaRPr lang="en-GB"/>
          </a:p>
          <a:p>
            <a:pPr hangingPunct="0"/>
            <a:r>
              <a:rPr lang="en-GB"/>
              <a:t>Twitter: </a:t>
            </a:r>
            <a:r>
              <a:rPr lang="en-GB" u="sng">
                <a:hlinkClick r:id="rId14">
                  <a:extLst>
                    <a:ext uri="{A12FA001-AC4F-418D-AE19-62706E023703}">
                      <ahyp:hlinkClr xmlns:ahyp="http://schemas.microsoft.com/office/drawing/2018/hyperlinkcolor" val="tx"/>
                    </a:ext>
                  </a:extLst>
                </a:hlinkClick>
              </a:rPr>
              <a:t>@ChildrensComm</a:t>
            </a:r>
            <a:endParaRPr lang="en-GB"/>
          </a:p>
          <a:p>
            <a:pPr hangingPunct="0"/>
            <a:r>
              <a:rPr lang="en-GB"/>
              <a:t>Instagram: </a:t>
            </a:r>
            <a:r>
              <a:rPr lang="en-GB" u="sng">
                <a:hlinkClick r:id="rId15">
                  <a:extLst>
                    <a:ext uri="{A12FA001-AC4F-418D-AE19-62706E023703}">
                      <ahyp:hlinkClr xmlns:ahyp="http://schemas.microsoft.com/office/drawing/2018/hyperlinkcolor" val="tx"/>
                    </a:ext>
                  </a:extLst>
                </a:hlinkClick>
              </a:rPr>
              <a:t>@childrenscommissioner</a:t>
            </a:r>
            <a:endParaRPr lang="en-GB"/>
          </a:p>
          <a:p>
            <a:pPr hangingPunct="0"/>
            <a:r>
              <a:rPr lang="en-GB"/>
              <a:t>Help at Hand </a:t>
            </a:r>
          </a:p>
          <a:p>
            <a:pPr hangingPunct="0"/>
            <a:r>
              <a:rPr lang="en-GB" u="sng">
                <a:hlinkClick r:id="rId16">
                  <a:extLst>
                    <a:ext uri="{A12FA001-AC4F-418D-AE19-62706E023703}">
                      <ahyp:hlinkClr xmlns:ahyp="http://schemas.microsoft.com/office/drawing/2018/hyperlinkcolor" val="tx"/>
                    </a:ext>
                  </a:extLst>
                </a:hlinkClick>
              </a:rPr>
              <a:t>http://www.childrenscommissioner.gov.uk/help-at-hand/</a:t>
            </a:r>
            <a:endParaRPr lang="en-GB"/>
          </a:p>
          <a:p>
            <a:pPr hangingPunct="0"/>
            <a:r>
              <a:rPr lang="en-GB"/>
              <a:t>0800 528 0731  </a:t>
            </a:r>
          </a:p>
          <a:p>
            <a:endParaRPr lang="en-US"/>
          </a:p>
        </p:txBody>
      </p:sp>
    </p:spTree>
    <p:extLst>
      <p:ext uri="{BB962C8B-B14F-4D97-AF65-F5344CB8AC3E}">
        <p14:creationId xmlns:p14="http://schemas.microsoft.com/office/powerpoint/2010/main" val="290564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6BE06B-5C9A-244B-B2CE-9A880EB965CD}"/>
              </a:ext>
            </a:extLst>
          </p:cNvPr>
          <p:cNvSpPr txBox="1"/>
          <p:nvPr userDrawn="1"/>
        </p:nvSpPr>
        <p:spPr>
          <a:xfrm>
            <a:off x="5109090" y="4295945"/>
            <a:ext cx="6807200" cy="2292935"/>
          </a:xfrm>
          <a:prstGeom prst="rect">
            <a:avLst/>
          </a:prstGeom>
          <a:noFill/>
        </p:spPr>
        <p:txBody>
          <a:bodyPr wrap="square" rtlCol="0">
            <a:spAutoFit/>
          </a:bodyPr>
          <a:lstStyle/>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Children’s Commissioner for England</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Sanctuary Buildings</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20 Great Smith Street</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London</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SW1P 3BT</a:t>
            </a:r>
          </a:p>
          <a:p>
            <a:pPr algn="r">
              <a:lnSpc>
                <a:spcPct val="100000"/>
              </a:lnSpc>
            </a:pP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rPr>
              <a:t>020 7783 8330</a:t>
            </a:r>
          </a:p>
          <a:p>
            <a:pPr algn="r">
              <a:lnSpc>
                <a:spcPct val="100000"/>
              </a:lnSpc>
            </a:pPr>
            <a:r>
              <a:rPr lang="en-GB" sz="1300" b="0" i="0" err="1">
                <a:solidFill>
                  <a:schemeClr val="tx1"/>
                </a:solidFill>
                <a:latin typeface="Hind Vadodara" panose="02000000000000000000" pitchFamily="2" charset="77"/>
                <a:cs typeface="Hind Vadodara" panose="02000000000000000000" pitchFamily="2" charset="77"/>
              </a:rPr>
              <a:t>info.request@childrenscommissioner.gov.uk</a:t>
            </a:r>
            <a:r>
              <a:rPr lang="en-GB" sz="1300" b="0" i="0">
                <a:solidFill>
                  <a:schemeClr val="tx1"/>
                </a:solidFill>
                <a:latin typeface="Hind Vadodara" panose="02000000000000000000" pitchFamily="2" charset="77"/>
                <a:cs typeface="Hind Vadodara" panose="02000000000000000000" pitchFamily="2" charset="77"/>
              </a:rPr>
              <a:t> </a:t>
            </a: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2">
                  <a:extLst>
                    <a:ext uri="{A12FA001-AC4F-418D-AE19-62706E023703}">
                      <ahyp:hlinkClr xmlns:ahyp="http://schemas.microsoft.com/office/drawing/2018/hyperlinkcolor" val="tx"/>
                    </a:ext>
                  </a:extLst>
                </a:hlinkClick>
              </a:rPr>
              <a:t>www.childrenscommissioner.gov.uk</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3">
                  <a:extLst>
                    <a:ext uri="{A12FA001-AC4F-418D-AE19-62706E023703}">
                      <ahyp:hlinkClr xmlns:ahyp="http://schemas.microsoft.com/office/drawing/2018/hyperlinkcolor" val="tx"/>
                    </a:ext>
                  </a:extLst>
                </a:hlinkClick>
              </a:rPr>
              <a:t>@ChildrensComm</a:t>
            </a:r>
            <a:endParaRPr lang="en-GB" sz="1300" b="0" i="0">
              <a:solidFill>
                <a:schemeClr val="tx1"/>
              </a:solidFill>
              <a:latin typeface="Hind Vadodara" panose="02000000000000000000" pitchFamily="2" charset="77"/>
              <a:cs typeface="Hind Vadodara" panose="02000000000000000000" pitchFamily="2" charset="77"/>
            </a:endParaRPr>
          </a:p>
          <a:p>
            <a:pPr algn="r">
              <a:lnSpc>
                <a:spcPct val="100000"/>
              </a:lnSpc>
            </a:pPr>
            <a:r>
              <a:rPr lang="en-GB" sz="1300" b="0" i="0">
                <a:solidFill>
                  <a:schemeClr val="tx1"/>
                </a:solidFill>
                <a:latin typeface="Hind Vadodara" panose="02000000000000000000" pitchFamily="2" charset="77"/>
                <a:cs typeface="Hind Vadodara" panose="02000000000000000000" pitchFamily="2" charset="77"/>
                <a:hlinkClick r:id="rId4">
                  <a:extLst>
                    <a:ext uri="{A12FA001-AC4F-418D-AE19-62706E023703}">
                      <ahyp:hlinkClr xmlns:ahyp="http://schemas.microsoft.com/office/drawing/2018/hyperlinkcolor" val="tx"/>
                    </a:ext>
                  </a:extLst>
                </a:hlinkClick>
              </a:rPr>
              <a:t>@childrenscommissioner</a:t>
            </a:r>
            <a:endParaRPr lang="en-GB" sz="1300" b="0" i="0">
              <a:solidFill>
                <a:schemeClr val="tx1"/>
              </a:solidFill>
              <a:latin typeface="Hind Vadodara" panose="02000000000000000000" pitchFamily="2" charset="77"/>
              <a:cs typeface="Hind Vadodara" panose="02000000000000000000" pitchFamily="2" charset="77"/>
            </a:endParaRPr>
          </a:p>
        </p:txBody>
      </p:sp>
      <p:pic>
        <p:nvPicPr>
          <p:cNvPr id="7" name="Picture 6">
            <a:extLst>
              <a:ext uri="{FF2B5EF4-FFF2-40B4-BE49-F238E27FC236}">
                <a16:creationId xmlns:a16="http://schemas.microsoft.com/office/drawing/2014/main" id="{E5970B13-B10E-3B43-835E-28A18F562547}"/>
              </a:ext>
            </a:extLst>
          </p:cNvPr>
          <p:cNvPicPr>
            <a:picLocks noChangeAspect="1"/>
          </p:cNvPicPr>
          <p:nvPr userDrawn="1"/>
        </p:nvPicPr>
        <p:blipFill rotWithShape="1">
          <a:blip r:embed="rId5"/>
          <a:srcRect t="36644"/>
          <a:stretch/>
        </p:blipFill>
        <p:spPr>
          <a:xfrm>
            <a:off x="9342120" y="0"/>
            <a:ext cx="2058670" cy="1304290"/>
          </a:xfrm>
          <a:prstGeom prst="rect">
            <a:avLst/>
          </a:prstGeom>
        </p:spPr>
      </p:pic>
      <p:pic>
        <p:nvPicPr>
          <p:cNvPr id="8" name="Picture 7">
            <a:extLst>
              <a:ext uri="{FF2B5EF4-FFF2-40B4-BE49-F238E27FC236}">
                <a16:creationId xmlns:a16="http://schemas.microsoft.com/office/drawing/2014/main" id="{D98DAADF-A320-8A4F-9D35-11886473886E}"/>
              </a:ext>
            </a:extLst>
          </p:cNvPr>
          <p:cNvPicPr>
            <a:picLocks noChangeAspect="1"/>
          </p:cNvPicPr>
          <p:nvPr userDrawn="1"/>
        </p:nvPicPr>
        <p:blipFill rotWithShape="1">
          <a:blip r:embed="rId6"/>
          <a:srcRect b="43388"/>
          <a:stretch/>
        </p:blipFill>
        <p:spPr>
          <a:xfrm rot="10800000">
            <a:off x="6978724" y="0"/>
            <a:ext cx="2882751" cy="1706842"/>
          </a:xfrm>
          <a:prstGeom prst="rect">
            <a:avLst/>
          </a:prstGeom>
        </p:spPr>
      </p:pic>
      <p:pic>
        <p:nvPicPr>
          <p:cNvPr id="9" name="Picture 8">
            <a:extLst>
              <a:ext uri="{FF2B5EF4-FFF2-40B4-BE49-F238E27FC236}">
                <a16:creationId xmlns:a16="http://schemas.microsoft.com/office/drawing/2014/main" id="{D5031525-C562-1242-BA5F-096A653997EA}"/>
              </a:ext>
            </a:extLst>
          </p:cNvPr>
          <p:cNvPicPr>
            <a:picLocks noChangeAspect="1"/>
          </p:cNvPicPr>
          <p:nvPr userDrawn="1"/>
        </p:nvPicPr>
        <p:blipFill>
          <a:blip r:embed="rId7"/>
          <a:stretch>
            <a:fillRect/>
          </a:stretch>
        </p:blipFill>
        <p:spPr>
          <a:xfrm rot="16200000">
            <a:off x="10491521" y="1826310"/>
            <a:ext cx="2330450" cy="1070509"/>
          </a:xfrm>
          <a:prstGeom prst="rect">
            <a:avLst/>
          </a:prstGeom>
        </p:spPr>
      </p:pic>
      <p:pic>
        <p:nvPicPr>
          <p:cNvPr id="10" name="Picture 9">
            <a:extLst>
              <a:ext uri="{FF2B5EF4-FFF2-40B4-BE49-F238E27FC236}">
                <a16:creationId xmlns:a16="http://schemas.microsoft.com/office/drawing/2014/main" id="{D3228724-03AA-EE45-BFB8-EBC78EDE9B4E}"/>
              </a:ext>
            </a:extLst>
          </p:cNvPr>
          <p:cNvPicPr>
            <a:picLocks noChangeAspect="1"/>
          </p:cNvPicPr>
          <p:nvPr userDrawn="1"/>
        </p:nvPicPr>
        <p:blipFill>
          <a:blip r:embed="rId8"/>
          <a:stretch>
            <a:fillRect/>
          </a:stretch>
        </p:blipFill>
        <p:spPr>
          <a:xfrm>
            <a:off x="9296400" y="1805940"/>
            <a:ext cx="1127760" cy="1127760"/>
          </a:xfrm>
          <a:prstGeom prst="rect">
            <a:avLst/>
          </a:prstGeom>
        </p:spPr>
      </p:pic>
      <p:pic>
        <p:nvPicPr>
          <p:cNvPr id="11" name="Picture 10">
            <a:extLst>
              <a:ext uri="{FF2B5EF4-FFF2-40B4-BE49-F238E27FC236}">
                <a16:creationId xmlns:a16="http://schemas.microsoft.com/office/drawing/2014/main" id="{417AA24C-3E53-8E4E-9AF6-AB1AA22366CA}"/>
              </a:ext>
            </a:extLst>
          </p:cNvPr>
          <p:cNvPicPr>
            <a:picLocks noChangeAspect="1"/>
          </p:cNvPicPr>
          <p:nvPr userDrawn="1"/>
        </p:nvPicPr>
        <p:blipFill rotWithShape="1">
          <a:blip r:embed="rId9"/>
          <a:srcRect l="10315" b="55517"/>
          <a:stretch/>
        </p:blipFill>
        <p:spPr>
          <a:xfrm>
            <a:off x="0" y="4503099"/>
            <a:ext cx="4747846" cy="2354901"/>
          </a:xfrm>
          <a:prstGeom prst="rect">
            <a:avLst/>
          </a:prstGeom>
        </p:spPr>
      </p:pic>
      <p:pic>
        <p:nvPicPr>
          <p:cNvPr id="12" name="Picture 11">
            <a:extLst>
              <a:ext uri="{FF2B5EF4-FFF2-40B4-BE49-F238E27FC236}">
                <a16:creationId xmlns:a16="http://schemas.microsoft.com/office/drawing/2014/main" id="{F9CE1D21-C9C8-6A43-981E-33BBADF0E312}"/>
              </a:ext>
            </a:extLst>
          </p:cNvPr>
          <p:cNvPicPr>
            <a:picLocks noChangeAspect="1"/>
          </p:cNvPicPr>
          <p:nvPr userDrawn="1"/>
        </p:nvPicPr>
        <p:blipFill>
          <a:blip r:embed="rId10"/>
          <a:stretch>
            <a:fillRect/>
          </a:stretch>
        </p:blipFill>
        <p:spPr>
          <a:xfrm>
            <a:off x="324220" y="5861778"/>
            <a:ext cx="3687684" cy="650768"/>
          </a:xfrm>
          <a:prstGeom prst="rect">
            <a:avLst/>
          </a:prstGeom>
        </p:spPr>
      </p:pic>
    </p:spTree>
    <p:extLst>
      <p:ext uri="{BB962C8B-B14F-4D97-AF65-F5344CB8AC3E}">
        <p14:creationId xmlns:p14="http://schemas.microsoft.com/office/powerpoint/2010/main" val="98119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3BDDAA-8896-5D4F-942C-40405B215831}"/>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22" name="Picture 21">
            <a:extLst>
              <a:ext uri="{FF2B5EF4-FFF2-40B4-BE49-F238E27FC236}">
                <a16:creationId xmlns:a16="http://schemas.microsoft.com/office/drawing/2014/main" id="{A7FE36FF-951F-4145-BE2A-A1750E9458B3}"/>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15" name="Picture 14">
            <a:extLst>
              <a:ext uri="{FF2B5EF4-FFF2-40B4-BE49-F238E27FC236}">
                <a16:creationId xmlns:a16="http://schemas.microsoft.com/office/drawing/2014/main" id="{9DEB9467-F656-4A48-B1FE-EC41984CD8BD}"/>
              </a:ext>
            </a:extLst>
          </p:cNvPr>
          <p:cNvPicPr>
            <a:picLocks noChangeAspect="1"/>
          </p:cNvPicPr>
          <p:nvPr userDrawn="1"/>
        </p:nvPicPr>
        <p:blipFill rotWithShape="1">
          <a:blip r:embed="rId4"/>
          <a:srcRect l="10315" b="55517"/>
          <a:stretch/>
        </p:blipFill>
        <p:spPr>
          <a:xfrm>
            <a:off x="0" y="4503099"/>
            <a:ext cx="4747846" cy="2354901"/>
          </a:xfrm>
          <a:prstGeom prst="rect">
            <a:avLst/>
          </a:prstGeom>
        </p:spPr>
      </p:pic>
      <p:pic>
        <p:nvPicPr>
          <p:cNvPr id="16" name="Picture 15">
            <a:extLst>
              <a:ext uri="{FF2B5EF4-FFF2-40B4-BE49-F238E27FC236}">
                <a16:creationId xmlns:a16="http://schemas.microsoft.com/office/drawing/2014/main" id="{0367CBCE-A43B-6149-94CE-DCD5CBB9EC22}"/>
              </a:ext>
            </a:extLst>
          </p:cNvPr>
          <p:cNvPicPr>
            <a:picLocks noChangeAspect="1"/>
          </p:cNvPicPr>
          <p:nvPr userDrawn="1"/>
        </p:nvPicPr>
        <p:blipFill>
          <a:blip r:embed="rId5"/>
          <a:stretch>
            <a:fillRect/>
          </a:stretch>
        </p:blipFill>
        <p:spPr>
          <a:xfrm>
            <a:off x="324220" y="5861778"/>
            <a:ext cx="3687684" cy="650768"/>
          </a:xfrm>
          <a:prstGeom prst="rect">
            <a:avLst/>
          </a:prstGeom>
        </p:spPr>
      </p:pic>
      <p:pic>
        <p:nvPicPr>
          <p:cNvPr id="21" name="Picture 20">
            <a:extLst>
              <a:ext uri="{FF2B5EF4-FFF2-40B4-BE49-F238E27FC236}">
                <a16:creationId xmlns:a16="http://schemas.microsoft.com/office/drawing/2014/main" id="{2F1B6A88-8629-1E4B-9F94-5DDF2FB7975A}"/>
              </a:ext>
            </a:extLst>
          </p:cNvPr>
          <p:cNvPicPr>
            <a:picLocks noChangeAspect="1"/>
          </p:cNvPicPr>
          <p:nvPr userDrawn="1"/>
        </p:nvPicPr>
        <p:blipFill rotWithShape="1">
          <a:blip r:embed="rId6"/>
          <a:srcRect r="20156" b="30330"/>
          <a:stretch/>
        </p:blipFill>
        <p:spPr>
          <a:xfrm>
            <a:off x="9885797" y="4845820"/>
            <a:ext cx="2306030" cy="2012180"/>
          </a:xfrm>
          <a:prstGeom prst="rect">
            <a:avLst/>
          </a:prstGeom>
        </p:spPr>
      </p:pic>
      <p:pic>
        <p:nvPicPr>
          <p:cNvPr id="19" name="Picture 18">
            <a:extLst>
              <a:ext uri="{FF2B5EF4-FFF2-40B4-BE49-F238E27FC236}">
                <a16:creationId xmlns:a16="http://schemas.microsoft.com/office/drawing/2014/main" id="{1FE2A5D8-3A29-1C45-85D4-E0668971D9C2}"/>
              </a:ext>
            </a:extLst>
          </p:cNvPr>
          <p:cNvPicPr>
            <a:picLocks noChangeAspect="1"/>
          </p:cNvPicPr>
          <p:nvPr userDrawn="1"/>
        </p:nvPicPr>
        <p:blipFill rotWithShape="1">
          <a:blip r:embed="rId7"/>
          <a:srcRect r="39193"/>
          <a:stretch/>
        </p:blipFill>
        <p:spPr>
          <a:xfrm>
            <a:off x="11270077" y="3196682"/>
            <a:ext cx="919563" cy="1512277"/>
          </a:xfrm>
          <a:prstGeom prst="rect">
            <a:avLst/>
          </a:prstGeom>
        </p:spPr>
      </p:pic>
      <p:pic>
        <p:nvPicPr>
          <p:cNvPr id="20" name="Picture 19">
            <a:extLst>
              <a:ext uri="{FF2B5EF4-FFF2-40B4-BE49-F238E27FC236}">
                <a16:creationId xmlns:a16="http://schemas.microsoft.com/office/drawing/2014/main" id="{E635BFC4-DA9B-4C44-B05B-3F644C99F997}"/>
              </a:ext>
            </a:extLst>
          </p:cNvPr>
          <p:cNvPicPr>
            <a:picLocks noChangeAspect="1"/>
          </p:cNvPicPr>
          <p:nvPr userDrawn="1"/>
        </p:nvPicPr>
        <p:blipFill rotWithShape="1">
          <a:blip r:embed="rId8"/>
          <a:srcRect t="1" b="44801"/>
          <a:stretch/>
        </p:blipFill>
        <p:spPr>
          <a:xfrm>
            <a:off x="7248291" y="5596151"/>
            <a:ext cx="2286002" cy="1261850"/>
          </a:xfrm>
          <a:prstGeom prst="rect">
            <a:avLst/>
          </a:prstGeom>
        </p:spPr>
      </p:pic>
      <p:sp>
        <p:nvSpPr>
          <p:cNvPr id="5" name="Text Placeholder 4">
            <a:extLst>
              <a:ext uri="{FF2B5EF4-FFF2-40B4-BE49-F238E27FC236}">
                <a16:creationId xmlns:a16="http://schemas.microsoft.com/office/drawing/2014/main" id="{821E89BA-AB9C-482D-A634-DEE1317B069D}"/>
              </a:ext>
            </a:extLst>
          </p:cNvPr>
          <p:cNvSpPr>
            <a:spLocks noGrp="1"/>
          </p:cNvSpPr>
          <p:nvPr>
            <p:ph type="body" sz="quarter" idx="10" hasCustomPrompt="1"/>
          </p:nvPr>
        </p:nvSpPr>
        <p:spPr>
          <a:xfrm>
            <a:off x="323850" y="1311275"/>
            <a:ext cx="11559705" cy="1325563"/>
          </a:xfrm>
        </p:spPr>
        <p:txBody>
          <a:bodyPr>
            <a:noAutofit/>
          </a:bodyPr>
          <a:lstStyle>
            <a:lvl1pPr marL="0" indent="0">
              <a:buNone/>
              <a:defRPr sz="6000" b="1">
                <a:latin typeface="Hind Vadodara" panose="02000000000000000000" pitchFamily="2" charset="0"/>
                <a:cs typeface="Hind Vadodara" panose="02000000000000000000" pitchFamily="2" charset="0"/>
              </a:defRPr>
            </a:lvl1pPr>
          </a:lstStyle>
          <a:p>
            <a:pPr lvl="0"/>
            <a:r>
              <a:rPr lang="en-US"/>
              <a:t>Title</a:t>
            </a:r>
            <a:endParaRPr lang="en-GB"/>
          </a:p>
        </p:txBody>
      </p:sp>
    </p:spTree>
    <p:extLst>
      <p:ext uri="{BB962C8B-B14F-4D97-AF65-F5344CB8AC3E}">
        <p14:creationId xmlns:p14="http://schemas.microsoft.com/office/powerpoint/2010/main" val="195576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A16BAA-07B7-5D4F-BE42-6E45F452D6DA}"/>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8" name="Picture 7">
            <a:extLst>
              <a:ext uri="{FF2B5EF4-FFF2-40B4-BE49-F238E27FC236}">
                <a16:creationId xmlns:a16="http://schemas.microsoft.com/office/drawing/2014/main" id="{D0E5B9E0-C040-DC4A-9F1C-C99301A1C000}"/>
              </a:ext>
            </a:extLst>
          </p:cNvPr>
          <p:cNvPicPr>
            <a:picLocks noChangeAspect="1"/>
          </p:cNvPicPr>
          <p:nvPr userDrawn="1"/>
        </p:nvPicPr>
        <p:blipFill rotWithShape="1">
          <a:blip r:embed="rId2"/>
          <a:srcRect r="9729"/>
          <a:stretch/>
        </p:blipFill>
        <p:spPr>
          <a:xfrm>
            <a:off x="7456969" y="799981"/>
            <a:ext cx="4735032" cy="5245395"/>
          </a:xfrm>
          <a:prstGeom prst="rect">
            <a:avLst/>
          </a:prstGeom>
        </p:spPr>
      </p:pic>
      <p:sp>
        <p:nvSpPr>
          <p:cNvPr id="9" name="Text Placeholder 24">
            <a:extLst>
              <a:ext uri="{FF2B5EF4-FFF2-40B4-BE49-F238E27FC236}">
                <a16:creationId xmlns:a16="http://schemas.microsoft.com/office/drawing/2014/main" id="{3EA364BA-BFC5-CB42-89B4-6E8C391AE39B}"/>
              </a:ext>
            </a:extLst>
          </p:cNvPr>
          <p:cNvSpPr>
            <a:spLocks noGrp="1"/>
          </p:cNvSpPr>
          <p:nvPr>
            <p:ph type="body" sz="quarter" idx="15" hasCustomPrompt="1"/>
          </p:nvPr>
        </p:nvSpPr>
        <p:spPr>
          <a:xfrm>
            <a:off x="6877358" y="5185861"/>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subject to circle shape to fit in graphic*</a:t>
            </a:r>
          </a:p>
        </p:txBody>
      </p:sp>
      <p:sp>
        <p:nvSpPr>
          <p:cNvPr id="10" name="Text Placeholder 4">
            <a:extLst>
              <a:ext uri="{FF2B5EF4-FFF2-40B4-BE49-F238E27FC236}">
                <a16:creationId xmlns:a16="http://schemas.microsoft.com/office/drawing/2014/main" id="{54793CC5-FB0B-034B-A6C8-31D0F577D204}"/>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1" name="Slide Number Placeholder 5">
            <a:extLst>
              <a:ext uri="{FF2B5EF4-FFF2-40B4-BE49-F238E27FC236}">
                <a16:creationId xmlns:a16="http://schemas.microsoft.com/office/drawing/2014/main" id="{4BB94C3C-3B30-6F44-891D-7D71C21C80FF}"/>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2129824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F727151-2538-AA4C-B38D-BF9989DF933A}"/>
              </a:ext>
            </a:extLst>
          </p:cNvPr>
          <p:cNvSpPr txBox="1">
            <a:spLocks/>
          </p:cNvSpPr>
          <p:nvPr userDrawn="1"/>
        </p:nvSpPr>
        <p:spPr>
          <a:xfrm>
            <a:off x="583557" y="740779"/>
            <a:ext cx="4364458" cy="391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600" b="1" i="0" kern="1200">
                <a:solidFill>
                  <a:schemeClr val="tx1"/>
                </a:solidFill>
                <a:latin typeface="Hind Vadodara" panose="02000000000000000000" pitchFamily="2" charset="77"/>
                <a:ea typeface="+mj-ea"/>
                <a:cs typeface="Hind Vadodara" panose="02000000000000000000" pitchFamily="2" charset="77"/>
              </a:defRPr>
            </a:lvl1pPr>
          </a:lstStyle>
          <a:p>
            <a:r>
              <a:rPr lang="en-US"/>
              <a:t>What people said</a:t>
            </a:r>
          </a:p>
        </p:txBody>
      </p:sp>
      <p:sp>
        <p:nvSpPr>
          <p:cNvPr id="9" name="Text Placeholder 24">
            <a:extLst>
              <a:ext uri="{FF2B5EF4-FFF2-40B4-BE49-F238E27FC236}">
                <a16:creationId xmlns:a16="http://schemas.microsoft.com/office/drawing/2014/main" id="{03ED4DCE-2328-2547-80F2-EB7DC028F708}"/>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0" name="Text Placeholder 4">
            <a:extLst>
              <a:ext uri="{FF2B5EF4-FFF2-40B4-BE49-F238E27FC236}">
                <a16:creationId xmlns:a16="http://schemas.microsoft.com/office/drawing/2014/main" id="{7B62D91F-B938-A64B-9207-C460C30F6EA2}"/>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1" name="Picture 10">
            <a:extLst>
              <a:ext uri="{FF2B5EF4-FFF2-40B4-BE49-F238E27FC236}">
                <a16:creationId xmlns:a16="http://schemas.microsoft.com/office/drawing/2014/main" id="{3D087D2A-667C-9B4A-9DE1-069982ADC777}"/>
              </a:ext>
            </a:extLst>
          </p:cNvPr>
          <p:cNvPicPr>
            <a:picLocks noChangeAspect="1"/>
          </p:cNvPicPr>
          <p:nvPr userDrawn="1"/>
        </p:nvPicPr>
        <p:blipFill>
          <a:blip r:embed="rId2"/>
          <a:stretch>
            <a:fillRect/>
          </a:stretch>
        </p:blipFill>
        <p:spPr>
          <a:xfrm>
            <a:off x="4853354" y="640079"/>
            <a:ext cx="6323429" cy="5366860"/>
          </a:xfrm>
          <a:prstGeom prst="rect">
            <a:avLst/>
          </a:prstGeom>
        </p:spPr>
      </p:pic>
      <p:sp>
        <p:nvSpPr>
          <p:cNvPr id="12" name="Text Placeholder 26">
            <a:extLst>
              <a:ext uri="{FF2B5EF4-FFF2-40B4-BE49-F238E27FC236}">
                <a16:creationId xmlns:a16="http://schemas.microsoft.com/office/drawing/2014/main" id="{B3FAA36D-EEF2-314A-A6E7-CF0391062D97}"/>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pic>
        <p:nvPicPr>
          <p:cNvPr id="25" name="Picture 24">
            <a:extLst>
              <a:ext uri="{FF2B5EF4-FFF2-40B4-BE49-F238E27FC236}">
                <a16:creationId xmlns:a16="http://schemas.microsoft.com/office/drawing/2014/main" id="{58790E3D-EAE4-E344-AB95-FDDA7DAEE173}"/>
              </a:ext>
            </a:extLst>
          </p:cNvPr>
          <p:cNvPicPr>
            <a:picLocks noChangeAspect="1"/>
          </p:cNvPicPr>
          <p:nvPr userDrawn="1"/>
        </p:nvPicPr>
        <p:blipFill>
          <a:blip r:embed="rId3"/>
          <a:stretch>
            <a:fillRect/>
          </a:stretch>
        </p:blipFill>
        <p:spPr>
          <a:xfrm>
            <a:off x="2522669" y="3042087"/>
            <a:ext cx="3089772" cy="3089772"/>
          </a:xfrm>
          <a:prstGeom prst="rect">
            <a:avLst/>
          </a:prstGeom>
        </p:spPr>
      </p:pic>
      <p:pic>
        <p:nvPicPr>
          <p:cNvPr id="13" name="Picture 12">
            <a:extLst>
              <a:ext uri="{FF2B5EF4-FFF2-40B4-BE49-F238E27FC236}">
                <a16:creationId xmlns:a16="http://schemas.microsoft.com/office/drawing/2014/main" id="{C5822186-1EE4-4049-B65A-D287A4EC37C1}"/>
              </a:ext>
            </a:extLst>
          </p:cNvPr>
          <p:cNvPicPr>
            <a:picLocks noChangeAspect="1"/>
          </p:cNvPicPr>
          <p:nvPr userDrawn="1"/>
        </p:nvPicPr>
        <p:blipFill>
          <a:blip r:embed="rId4"/>
          <a:stretch>
            <a:fillRect/>
          </a:stretch>
        </p:blipFill>
        <p:spPr>
          <a:xfrm>
            <a:off x="4839286" y="597877"/>
            <a:ext cx="6337496" cy="5416062"/>
          </a:xfrm>
          <a:prstGeom prst="rect">
            <a:avLst/>
          </a:prstGeom>
        </p:spPr>
      </p:pic>
      <p:sp>
        <p:nvSpPr>
          <p:cNvPr id="26" name="Text Placeholder 26">
            <a:extLst>
              <a:ext uri="{FF2B5EF4-FFF2-40B4-BE49-F238E27FC236}">
                <a16:creationId xmlns:a16="http://schemas.microsoft.com/office/drawing/2014/main" id="{3F6DEA2B-AC88-4D43-983D-9A8A381686D9}"/>
              </a:ext>
            </a:extLst>
          </p:cNvPr>
          <p:cNvSpPr>
            <a:spLocks noGrp="1"/>
          </p:cNvSpPr>
          <p:nvPr>
            <p:ph type="body" sz="quarter" idx="18" hasCustomPrompt="1"/>
          </p:nvPr>
        </p:nvSpPr>
        <p:spPr>
          <a:xfrm>
            <a:off x="6705073" y="2836862"/>
            <a:ext cx="3573462" cy="600604"/>
          </a:xfrm>
        </p:spPr>
        <p:txBody>
          <a:bodyPr/>
          <a:lstStyle>
            <a:lvl1pPr marL="0" indent="0" algn="ctr">
              <a:buNone/>
              <a:defRPr sz="18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Tree>
    <p:extLst>
      <p:ext uri="{BB962C8B-B14F-4D97-AF65-F5344CB8AC3E}">
        <p14:creationId xmlns:p14="http://schemas.microsoft.com/office/powerpoint/2010/main" val="315164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E2E6B2-0669-D949-BE5A-1272ADECC5F3}"/>
              </a:ext>
            </a:extLst>
          </p:cNvPr>
          <p:cNvPicPr>
            <a:picLocks noChangeAspect="1"/>
          </p:cNvPicPr>
          <p:nvPr userDrawn="1"/>
        </p:nvPicPr>
        <p:blipFill>
          <a:blip r:embed="rId2"/>
          <a:stretch>
            <a:fillRect/>
          </a:stretch>
        </p:blipFill>
        <p:spPr>
          <a:xfrm>
            <a:off x="2487101" y="3107699"/>
            <a:ext cx="3009321" cy="3009321"/>
          </a:xfrm>
          <a:prstGeom prst="rect">
            <a:avLst/>
          </a:prstGeom>
        </p:spPr>
      </p:pic>
      <p:sp>
        <p:nvSpPr>
          <p:cNvPr id="10" name="Title 1">
            <a:extLst>
              <a:ext uri="{FF2B5EF4-FFF2-40B4-BE49-F238E27FC236}">
                <a16:creationId xmlns:a16="http://schemas.microsoft.com/office/drawing/2014/main" id="{21B31F20-921D-9F48-B6B1-67477E56E649}"/>
              </a:ext>
            </a:extLst>
          </p:cNvPr>
          <p:cNvSpPr txBox="1">
            <a:spLocks/>
          </p:cNvSpPr>
          <p:nvPr userDrawn="1"/>
        </p:nvSpPr>
        <p:spPr>
          <a:xfrm>
            <a:off x="583557" y="740779"/>
            <a:ext cx="4364458" cy="391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600" b="1" i="0" kern="1200">
                <a:solidFill>
                  <a:schemeClr val="tx1"/>
                </a:solidFill>
                <a:latin typeface="Hind Vadodara" panose="02000000000000000000" pitchFamily="2" charset="77"/>
                <a:ea typeface="+mj-ea"/>
                <a:cs typeface="Hind Vadodara" panose="02000000000000000000" pitchFamily="2" charset="77"/>
              </a:defRPr>
            </a:lvl1pPr>
          </a:lstStyle>
          <a:p>
            <a:r>
              <a:rPr lang="en-US"/>
              <a:t>What people said</a:t>
            </a:r>
          </a:p>
        </p:txBody>
      </p:sp>
      <p:sp>
        <p:nvSpPr>
          <p:cNvPr id="11" name="Text Placeholder 24">
            <a:extLst>
              <a:ext uri="{FF2B5EF4-FFF2-40B4-BE49-F238E27FC236}">
                <a16:creationId xmlns:a16="http://schemas.microsoft.com/office/drawing/2014/main" id="{7FE5FA6F-D213-5A40-89D3-8D028D0C796C}"/>
              </a:ext>
            </a:extLst>
          </p:cNvPr>
          <p:cNvSpPr>
            <a:spLocks noGrp="1"/>
          </p:cNvSpPr>
          <p:nvPr>
            <p:ph type="body" sz="quarter" idx="15" hasCustomPrompt="1"/>
          </p:nvPr>
        </p:nvSpPr>
        <p:spPr>
          <a:xfrm>
            <a:off x="1362604" y="4995333"/>
            <a:ext cx="1431396" cy="2057400"/>
          </a:xfrm>
        </p:spPr>
        <p:txBody>
          <a:bodyPr>
            <a:noAutofit/>
          </a:bodyPr>
          <a:lstStyle>
            <a:lvl1pPr marL="0" indent="0">
              <a:buNone/>
              <a:defRPr sz="1200">
                <a:latin typeface="Hind Vadodara" panose="02000000000000000000" pitchFamily="2" charset="0"/>
                <a:cs typeface="Hind Vadodara" panose="02000000000000000000" pitchFamily="2" charset="0"/>
              </a:defRPr>
            </a:lvl1pPr>
            <a:lvl2pPr>
              <a:defRPr sz="1800"/>
            </a:lvl2pPr>
            <a:lvl3pPr>
              <a:defRPr sz="1800"/>
            </a:lvl3pPr>
            <a:lvl4pPr>
              <a:defRPr sz="1800"/>
            </a:lvl4pPr>
            <a:lvl5pPr>
              <a:defRPr sz="1800"/>
            </a:lvl5pPr>
          </a:lstStyle>
          <a:p>
            <a:pPr lvl="0"/>
            <a:r>
              <a:rPr lang="en-US"/>
              <a:t>*Crop image of person to circle shape to fit in graphic*</a:t>
            </a:r>
          </a:p>
        </p:txBody>
      </p:sp>
      <p:sp>
        <p:nvSpPr>
          <p:cNvPr id="12" name="Text Placeholder 4">
            <a:extLst>
              <a:ext uri="{FF2B5EF4-FFF2-40B4-BE49-F238E27FC236}">
                <a16:creationId xmlns:a16="http://schemas.microsoft.com/office/drawing/2014/main" id="{D2B22A0F-2CC3-DC40-897F-5CEEE5EE9E64}"/>
              </a:ext>
            </a:extLst>
          </p:cNvPr>
          <p:cNvSpPr>
            <a:spLocks noGrp="1"/>
          </p:cNvSpPr>
          <p:nvPr>
            <p:ph type="body" sz="quarter" idx="17" hasCustomPrompt="1"/>
          </p:nvPr>
        </p:nvSpPr>
        <p:spPr>
          <a:xfrm>
            <a:off x="587375" y="1306513"/>
            <a:ext cx="4232275" cy="201771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300">
                <a:latin typeface="Hind Vadodara" panose="02000000000000000000" pitchFamily="2" charset="0"/>
                <a:cs typeface="Hind Vadodara"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a:t>*name and occupation*</a:t>
            </a:r>
          </a:p>
          <a:p>
            <a:pPr lvl="0"/>
            <a:endParaRPr lang="en-US"/>
          </a:p>
        </p:txBody>
      </p:sp>
      <p:pic>
        <p:nvPicPr>
          <p:cNvPr id="13" name="Picture 12">
            <a:extLst>
              <a:ext uri="{FF2B5EF4-FFF2-40B4-BE49-F238E27FC236}">
                <a16:creationId xmlns:a16="http://schemas.microsoft.com/office/drawing/2014/main" id="{5ED299D8-6D33-494A-9C59-1294AAA773FF}"/>
              </a:ext>
            </a:extLst>
          </p:cNvPr>
          <p:cNvPicPr>
            <a:picLocks noChangeAspect="1"/>
          </p:cNvPicPr>
          <p:nvPr userDrawn="1"/>
        </p:nvPicPr>
        <p:blipFill>
          <a:blip r:embed="rId3"/>
          <a:stretch>
            <a:fillRect/>
          </a:stretch>
        </p:blipFill>
        <p:spPr>
          <a:xfrm>
            <a:off x="4853354" y="640079"/>
            <a:ext cx="6323429" cy="5366860"/>
          </a:xfrm>
          <a:prstGeom prst="rect">
            <a:avLst/>
          </a:prstGeom>
        </p:spPr>
      </p:pic>
      <p:sp>
        <p:nvSpPr>
          <p:cNvPr id="14" name="Text Placeholder 26">
            <a:extLst>
              <a:ext uri="{FF2B5EF4-FFF2-40B4-BE49-F238E27FC236}">
                <a16:creationId xmlns:a16="http://schemas.microsoft.com/office/drawing/2014/main" id="{2D2421F1-1661-3842-AB09-EA8E7426ACB6}"/>
              </a:ext>
            </a:extLst>
          </p:cNvPr>
          <p:cNvSpPr>
            <a:spLocks noGrp="1"/>
          </p:cNvSpPr>
          <p:nvPr>
            <p:ph type="body" sz="quarter" idx="16" hasCustomPrompt="1"/>
          </p:nvPr>
        </p:nvSpPr>
        <p:spPr>
          <a:xfrm>
            <a:off x="6552673" y="2684462"/>
            <a:ext cx="3573462" cy="600604"/>
          </a:xfrm>
        </p:spPr>
        <p:txBody>
          <a:bodyPr/>
          <a:lstStyle>
            <a:lvl1pPr marL="0" indent="0" algn="ctr">
              <a:buNone/>
              <a:defRPr sz="1800" b="0" i="0">
                <a:solidFill>
                  <a:schemeClr val="tx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p:txBody>
      </p:sp>
    </p:spTree>
    <p:extLst>
      <p:ext uri="{BB962C8B-B14F-4D97-AF65-F5344CB8AC3E}">
        <p14:creationId xmlns:p14="http://schemas.microsoft.com/office/powerpoint/2010/main" val="61116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8EA8B9F-909E-5746-8179-006862190C46}"/>
              </a:ext>
            </a:extLst>
          </p:cNvPr>
          <p:cNvPicPr>
            <a:picLocks noChangeAspect="1"/>
          </p:cNvPicPr>
          <p:nvPr userDrawn="1"/>
        </p:nvPicPr>
        <p:blipFill rotWithShape="1">
          <a:blip r:embed="rId2"/>
          <a:srcRect r="5387"/>
          <a:stretch/>
        </p:blipFill>
        <p:spPr>
          <a:xfrm>
            <a:off x="7182393" y="670560"/>
            <a:ext cx="5009607" cy="5294811"/>
          </a:xfrm>
          <a:prstGeom prst="rect">
            <a:avLst/>
          </a:prstGeom>
        </p:spPr>
      </p:pic>
      <p:sp>
        <p:nvSpPr>
          <p:cNvPr id="10" name="Title 1">
            <a:extLst>
              <a:ext uri="{FF2B5EF4-FFF2-40B4-BE49-F238E27FC236}">
                <a16:creationId xmlns:a16="http://schemas.microsoft.com/office/drawing/2014/main" id="{5C0D9635-439F-F444-AF1E-8AEE514AEF54}"/>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sp>
        <p:nvSpPr>
          <p:cNvPr id="11" name="Text Placeholder 4">
            <a:extLst>
              <a:ext uri="{FF2B5EF4-FFF2-40B4-BE49-F238E27FC236}">
                <a16:creationId xmlns:a16="http://schemas.microsoft.com/office/drawing/2014/main" id="{2928C944-7A12-6E48-819C-CC6FEF324936}"/>
              </a:ext>
            </a:extLst>
          </p:cNvPr>
          <p:cNvSpPr>
            <a:spLocks noGrp="1"/>
          </p:cNvSpPr>
          <p:nvPr>
            <p:ph type="body" sz="quarter" idx="17" hasCustomPrompt="1"/>
          </p:nvPr>
        </p:nvSpPr>
        <p:spPr>
          <a:xfrm>
            <a:off x="587375" y="1306513"/>
            <a:ext cx="6330876" cy="2556650"/>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300">
                <a:latin typeface="Hind Vadodara" panose="02000000000000000000" pitchFamily="2" charset="0"/>
                <a:cs typeface="Hind Vadodara" panose="02000000000000000000" pitchFamily="2" charset="0"/>
              </a:defRPr>
            </a:lvl1pPr>
          </a:lstStyle>
          <a:p>
            <a:pPr lvl="0"/>
            <a:r>
              <a:rPr lang="en-US"/>
              <a:t>*bullet point*</a:t>
            </a:r>
          </a:p>
        </p:txBody>
      </p:sp>
      <p:sp>
        <p:nvSpPr>
          <p:cNvPr id="12" name="Slide Number Placeholder 5">
            <a:extLst>
              <a:ext uri="{FF2B5EF4-FFF2-40B4-BE49-F238E27FC236}">
                <a16:creationId xmlns:a16="http://schemas.microsoft.com/office/drawing/2014/main" id="{1724CBDA-0974-9F42-B245-FEB9610281BA}"/>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14" name="Chart Placeholder 11">
            <a:extLst>
              <a:ext uri="{FF2B5EF4-FFF2-40B4-BE49-F238E27FC236}">
                <a16:creationId xmlns:a16="http://schemas.microsoft.com/office/drawing/2014/main" id="{97520BB5-A921-B74D-9153-0159E6CD74DB}"/>
              </a:ext>
            </a:extLst>
          </p:cNvPr>
          <p:cNvSpPr>
            <a:spLocks noGrp="1"/>
          </p:cNvSpPr>
          <p:nvPr>
            <p:ph type="chart" sz="quarter" idx="14"/>
          </p:nvPr>
        </p:nvSpPr>
        <p:spPr>
          <a:xfrm>
            <a:off x="8189966" y="1669211"/>
            <a:ext cx="3286695" cy="3330834"/>
          </a:xfrm>
        </p:spPr>
        <p:txBody>
          <a:bodyPr/>
          <a:lstStyle/>
          <a:p>
            <a:endParaRPr lang="en-US"/>
          </a:p>
        </p:txBody>
      </p:sp>
    </p:spTree>
    <p:extLst>
      <p:ext uri="{BB962C8B-B14F-4D97-AF65-F5344CB8AC3E}">
        <p14:creationId xmlns:p14="http://schemas.microsoft.com/office/powerpoint/2010/main" val="108754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Quote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A21658-9F8B-A040-90F7-6B97EC3428FE}"/>
              </a:ext>
            </a:extLst>
          </p:cNvPr>
          <p:cNvPicPr>
            <a:picLocks noChangeAspect="1"/>
          </p:cNvPicPr>
          <p:nvPr userDrawn="1"/>
        </p:nvPicPr>
        <p:blipFill>
          <a:blip r:embed="rId2"/>
          <a:stretch>
            <a:fillRect/>
          </a:stretch>
        </p:blipFill>
        <p:spPr>
          <a:xfrm>
            <a:off x="7581901" y="300848"/>
            <a:ext cx="4114910" cy="3516627"/>
          </a:xfrm>
          <a:prstGeom prst="rect">
            <a:avLst/>
          </a:prstGeom>
        </p:spPr>
      </p:pic>
      <p:sp>
        <p:nvSpPr>
          <p:cNvPr id="6" name="Slide Number Placeholder 5">
            <a:extLst>
              <a:ext uri="{FF2B5EF4-FFF2-40B4-BE49-F238E27FC236}">
                <a16:creationId xmlns:a16="http://schemas.microsoft.com/office/drawing/2014/main" id="{0CC38D08-9463-3A4D-B4AC-EE04F2E54121}"/>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
        <p:nvSpPr>
          <p:cNvPr id="8" name="Text Placeholder 26">
            <a:extLst>
              <a:ext uri="{FF2B5EF4-FFF2-40B4-BE49-F238E27FC236}">
                <a16:creationId xmlns:a16="http://schemas.microsoft.com/office/drawing/2014/main" id="{6E49555A-61DF-6548-A50F-9A3396E1A02A}"/>
              </a:ext>
            </a:extLst>
          </p:cNvPr>
          <p:cNvSpPr>
            <a:spLocks noGrp="1"/>
          </p:cNvSpPr>
          <p:nvPr>
            <p:ph type="body" sz="quarter" idx="16" hasCustomPrompt="1"/>
          </p:nvPr>
        </p:nvSpPr>
        <p:spPr>
          <a:xfrm>
            <a:off x="8587035" y="1528461"/>
            <a:ext cx="2534621" cy="859724"/>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300" b="0" i="0">
                <a:solidFill>
                  <a:schemeClr val="bg1"/>
                </a:solidFill>
                <a:latin typeface="Hind Vadodara Medium" panose="02000000000000000000" pitchFamily="2" charset="77"/>
                <a:cs typeface="Hind Vadodara Medium" panose="02000000000000000000" pitchFamily="2" charset="77"/>
              </a:defRPr>
            </a:lvl1pPr>
          </a:lstStyle>
          <a:p>
            <a:pPr lvl="0"/>
            <a:r>
              <a:rPr lang="en-GB"/>
              <a:t>”Empty speech bubble that can be edited and moved around”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chemeClr val="bg1"/>
                </a:solidFill>
                <a:latin typeface="Source Sans Pro" panose="020B0503030403020204" pitchFamily="34" charset="0"/>
              </a:rPr>
              <a:t>Quote credit to go here</a:t>
            </a:r>
          </a:p>
          <a:p>
            <a:pPr lvl="0"/>
            <a:endParaRPr lang="en-GB"/>
          </a:p>
        </p:txBody>
      </p:sp>
      <p:sp>
        <p:nvSpPr>
          <p:cNvPr id="10" name="Title 1">
            <a:extLst>
              <a:ext uri="{FF2B5EF4-FFF2-40B4-BE49-F238E27FC236}">
                <a16:creationId xmlns:a16="http://schemas.microsoft.com/office/drawing/2014/main" id="{D7A4ECE7-35A5-0245-9296-68427EDC5896}"/>
              </a:ext>
            </a:extLst>
          </p:cNvPr>
          <p:cNvSpPr>
            <a:spLocks noGrp="1"/>
          </p:cNvSpPr>
          <p:nvPr>
            <p:ph type="title" hasCustomPrompt="1"/>
          </p:nvPr>
        </p:nvSpPr>
        <p:spPr>
          <a:xfrm>
            <a:off x="583557" y="740779"/>
            <a:ext cx="6320742" cy="391988"/>
          </a:xfrm>
        </p:spPr>
        <p:txBody>
          <a:bodyPr>
            <a:noAutofit/>
          </a:bodyPr>
          <a:lstStyle>
            <a:lvl1pPr>
              <a:defRPr sz="2600" b="1" i="0">
                <a:latin typeface="Hind Vadodara" panose="02000000000000000000" pitchFamily="2" charset="77"/>
                <a:cs typeface="Hind Vadodara" panose="02000000000000000000" pitchFamily="2" charset="77"/>
              </a:defRPr>
            </a:lvl1pPr>
          </a:lstStyle>
          <a:p>
            <a:r>
              <a:rPr lang="en-US"/>
              <a:t>Title</a:t>
            </a:r>
          </a:p>
        </p:txBody>
      </p:sp>
      <p:pic>
        <p:nvPicPr>
          <p:cNvPr id="14" name="Picture 13">
            <a:extLst>
              <a:ext uri="{FF2B5EF4-FFF2-40B4-BE49-F238E27FC236}">
                <a16:creationId xmlns:a16="http://schemas.microsoft.com/office/drawing/2014/main" id="{52B887CE-6B3D-A042-87CC-8412316C60B0}"/>
              </a:ext>
            </a:extLst>
          </p:cNvPr>
          <p:cNvPicPr>
            <a:picLocks noChangeAspect="1"/>
          </p:cNvPicPr>
          <p:nvPr userDrawn="1"/>
        </p:nvPicPr>
        <p:blipFill>
          <a:blip r:embed="rId3"/>
          <a:stretch>
            <a:fillRect/>
          </a:stretch>
        </p:blipFill>
        <p:spPr>
          <a:xfrm>
            <a:off x="3534694" y="1897099"/>
            <a:ext cx="2851389" cy="2420048"/>
          </a:xfrm>
          <a:prstGeom prst="rect">
            <a:avLst/>
          </a:prstGeom>
        </p:spPr>
      </p:pic>
      <p:pic>
        <p:nvPicPr>
          <p:cNvPr id="15" name="Picture 14">
            <a:extLst>
              <a:ext uri="{FF2B5EF4-FFF2-40B4-BE49-F238E27FC236}">
                <a16:creationId xmlns:a16="http://schemas.microsoft.com/office/drawing/2014/main" id="{9F43F802-7D87-594E-8C14-ED7AF593B79A}"/>
              </a:ext>
            </a:extLst>
          </p:cNvPr>
          <p:cNvPicPr>
            <a:picLocks noChangeAspect="1"/>
          </p:cNvPicPr>
          <p:nvPr userDrawn="1"/>
        </p:nvPicPr>
        <p:blipFill>
          <a:blip r:embed="rId3"/>
          <a:stretch>
            <a:fillRect/>
          </a:stretch>
        </p:blipFill>
        <p:spPr>
          <a:xfrm flipH="1">
            <a:off x="7376105" y="4122420"/>
            <a:ext cx="2038042" cy="1729740"/>
          </a:xfrm>
          <a:prstGeom prst="rect">
            <a:avLst/>
          </a:prstGeom>
        </p:spPr>
      </p:pic>
      <p:pic>
        <p:nvPicPr>
          <p:cNvPr id="16" name="Picture 15">
            <a:extLst>
              <a:ext uri="{FF2B5EF4-FFF2-40B4-BE49-F238E27FC236}">
                <a16:creationId xmlns:a16="http://schemas.microsoft.com/office/drawing/2014/main" id="{2C46D6DF-FA5C-8A49-9931-1C28030D5AD2}"/>
              </a:ext>
            </a:extLst>
          </p:cNvPr>
          <p:cNvPicPr>
            <a:picLocks noChangeAspect="1"/>
          </p:cNvPicPr>
          <p:nvPr userDrawn="1"/>
        </p:nvPicPr>
        <p:blipFill>
          <a:blip r:embed="rId2"/>
          <a:stretch>
            <a:fillRect/>
          </a:stretch>
        </p:blipFill>
        <p:spPr>
          <a:xfrm flipH="1">
            <a:off x="1267820" y="3497580"/>
            <a:ext cx="2633025" cy="2250199"/>
          </a:xfrm>
          <a:prstGeom prst="rect">
            <a:avLst/>
          </a:prstGeom>
        </p:spPr>
      </p:pic>
    </p:spTree>
    <p:extLst>
      <p:ext uri="{BB962C8B-B14F-4D97-AF65-F5344CB8AC3E}">
        <p14:creationId xmlns:p14="http://schemas.microsoft.com/office/powerpoint/2010/main" val="375271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ea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1B451-760A-794B-A0D0-8F6A42973C4E}"/>
              </a:ext>
            </a:extLst>
          </p:cNvPr>
          <p:cNvPicPr>
            <a:picLocks noChangeAspect="1"/>
          </p:cNvPicPr>
          <p:nvPr userDrawn="1"/>
        </p:nvPicPr>
        <p:blipFill rotWithShape="1">
          <a:blip r:embed="rId2"/>
          <a:srcRect b="33433"/>
          <a:stretch/>
        </p:blipFill>
        <p:spPr>
          <a:xfrm>
            <a:off x="6359163" y="6110714"/>
            <a:ext cx="1122605" cy="747286"/>
          </a:xfrm>
          <a:prstGeom prst="rect">
            <a:avLst/>
          </a:prstGeom>
        </p:spPr>
      </p:pic>
      <p:pic>
        <p:nvPicPr>
          <p:cNvPr id="6" name="Picture 5">
            <a:extLst>
              <a:ext uri="{FF2B5EF4-FFF2-40B4-BE49-F238E27FC236}">
                <a16:creationId xmlns:a16="http://schemas.microsoft.com/office/drawing/2014/main" id="{62C31681-B7BB-A743-B373-DD2E0F6DB177}"/>
              </a:ext>
            </a:extLst>
          </p:cNvPr>
          <p:cNvPicPr>
            <a:picLocks noChangeAspect="1"/>
          </p:cNvPicPr>
          <p:nvPr userDrawn="1"/>
        </p:nvPicPr>
        <p:blipFill>
          <a:blip r:embed="rId3"/>
          <a:stretch>
            <a:fillRect/>
          </a:stretch>
        </p:blipFill>
        <p:spPr>
          <a:xfrm rot="9000000">
            <a:off x="8959422" y="3828993"/>
            <a:ext cx="2061386" cy="2154308"/>
          </a:xfrm>
          <a:prstGeom prst="rect">
            <a:avLst/>
          </a:prstGeom>
        </p:spPr>
      </p:pic>
      <p:pic>
        <p:nvPicPr>
          <p:cNvPr id="7" name="Picture 6">
            <a:extLst>
              <a:ext uri="{FF2B5EF4-FFF2-40B4-BE49-F238E27FC236}">
                <a16:creationId xmlns:a16="http://schemas.microsoft.com/office/drawing/2014/main" id="{DFF9F875-0B39-8942-B07E-1B0544B61BC8}"/>
              </a:ext>
            </a:extLst>
          </p:cNvPr>
          <p:cNvPicPr>
            <a:picLocks noChangeAspect="1"/>
          </p:cNvPicPr>
          <p:nvPr userDrawn="1"/>
        </p:nvPicPr>
        <p:blipFill rotWithShape="1">
          <a:blip r:embed="rId4"/>
          <a:srcRect r="20156" b="30330"/>
          <a:stretch/>
        </p:blipFill>
        <p:spPr>
          <a:xfrm>
            <a:off x="9893004" y="4845820"/>
            <a:ext cx="2306030" cy="2012180"/>
          </a:xfrm>
          <a:prstGeom prst="rect">
            <a:avLst/>
          </a:prstGeom>
        </p:spPr>
      </p:pic>
      <p:pic>
        <p:nvPicPr>
          <p:cNvPr id="8" name="Picture 7">
            <a:extLst>
              <a:ext uri="{FF2B5EF4-FFF2-40B4-BE49-F238E27FC236}">
                <a16:creationId xmlns:a16="http://schemas.microsoft.com/office/drawing/2014/main" id="{DAD23181-FE5B-7F4D-829B-EAF2A10DE121}"/>
              </a:ext>
            </a:extLst>
          </p:cNvPr>
          <p:cNvPicPr>
            <a:picLocks noChangeAspect="1"/>
          </p:cNvPicPr>
          <p:nvPr userDrawn="1"/>
        </p:nvPicPr>
        <p:blipFill rotWithShape="1">
          <a:blip r:embed="rId5"/>
          <a:srcRect r="39193"/>
          <a:stretch/>
        </p:blipFill>
        <p:spPr>
          <a:xfrm>
            <a:off x="11281228" y="3200399"/>
            <a:ext cx="919563" cy="1512277"/>
          </a:xfrm>
          <a:prstGeom prst="rect">
            <a:avLst/>
          </a:prstGeom>
        </p:spPr>
      </p:pic>
      <p:pic>
        <p:nvPicPr>
          <p:cNvPr id="9" name="Picture 8">
            <a:extLst>
              <a:ext uri="{FF2B5EF4-FFF2-40B4-BE49-F238E27FC236}">
                <a16:creationId xmlns:a16="http://schemas.microsoft.com/office/drawing/2014/main" id="{0E5EC830-89FE-E24F-B79F-2F61F00B010C}"/>
              </a:ext>
            </a:extLst>
          </p:cNvPr>
          <p:cNvPicPr>
            <a:picLocks noChangeAspect="1"/>
          </p:cNvPicPr>
          <p:nvPr userDrawn="1"/>
        </p:nvPicPr>
        <p:blipFill rotWithShape="1">
          <a:blip r:embed="rId6"/>
          <a:srcRect t="1" b="44801"/>
          <a:stretch/>
        </p:blipFill>
        <p:spPr>
          <a:xfrm>
            <a:off x="7248291" y="5596151"/>
            <a:ext cx="2286002" cy="1261850"/>
          </a:xfrm>
          <a:prstGeom prst="rect">
            <a:avLst/>
          </a:prstGeom>
        </p:spPr>
      </p:pic>
      <p:sp>
        <p:nvSpPr>
          <p:cNvPr id="10" name="Slide Number Placeholder 5">
            <a:extLst>
              <a:ext uri="{FF2B5EF4-FFF2-40B4-BE49-F238E27FC236}">
                <a16:creationId xmlns:a16="http://schemas.microsoft.com/office/drawing/2014/main" id="{3679EAD9-320A-8B46-81D5-C75BF1DD3992}"/>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29925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7603D7E-3022-8946-A563-DB3E6C9DEF57}"/>
              </a:ext>
            </a:extLst>
          </p:cNvPr>
          <p:cNvSpPr>
            <a:spLocks noGrp="1"/>
          </p:cNvSpPr>
          <p:nvPr>
            <p:ph type="sldNum" sz="quarter" idx="12"/>
          </p:nvPr>
        </p:nvSpPr>
        <p:spPr>
          <a:xfrm>
            <a:off x="9234717" y="6342002"/>
            <a:ext cx="2743200" cy="365125"/>
          </a:xfrm>
          <a:prstGeom prst="rect">
            <a:avLst/>
          </a:prstGeom>
        </p:spPr>
        <p:txBody>
          <a:bodyPr/>
          <a:lstStyle>
            <a:lvl1pPr algn="r">
              <a:defRPr sz="1300" b="0" i="0">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33246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1C1A-DA55-2F41-BB40-3CAD29C5A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C2BB75-38B2-1E47-8136-E039E0450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6883008C-984F-0845-AD24-75DDDDE79111}"/>
              </a:ext>
            </a:extLst>
          </p:cNvPr>
          <p:cNvPicPr>
            <a:picLocks noChangeAspect="1"/>
          </p:cNvPicPr>
          <p:nvPr userDrawn="1"/>
        </p:nvPicPr>
        <p:blipFill>
          <a:blip r:embed="rId15"/>
          <a:stretch>
            <a:fillRect/>
          </a:stretch>
        </p:blipFill>
        <p:spPr>
          <a:xfrm>
            <a:off x="339659" y="6140812"/>
            <a:ext cx="2336866" cy="412388"/>
          </a:xfrm>
          <a:prstGeom prst="rect">
            <a:avLst/>
          </a:prstGeom>
        </p:spPr>
      </p:pic>
      <p:sp>
        <p:nvSpPr>
          <p:cNvPr id="14" name="Slide Number Placeholder 5">
            <a:extLst>
              <a:ext uri="{FF2B5EF4-FFF2-40B4-BE49-F238E27FC236}">
                <a16:creationId xmlns:a16="http://schemas.microsoft.com/office/drawing/2014/main" id="{1DFA8B3D-2A2F-0A4E-A303-3F79CDD3489D}"/>
              </a:ext>
            </a:extLst>
          </p:cNvPr>
          <p:cNvSpPr>
            <a:spLocks noGrp="1"/>
          </p:cNvSpPr>
          <p:nvPr>
            <p:ph type="sldNum" sz="quarter" idx="4"/>
          </p:nvPr>
        </p:nvSpPr>
        <p:spPr>
          <a:xfrm>
            <a:off x="9234717" y="6342002"/>
            <a:ext cx="2743200" cy="365125"/>
          </a:xfrm>
          <a:prstGeom prst="rect">
            <a:avLst/>
          </a:prstGeom>
        </p:spPr>
        <p:txBody>
          <a:bodyPr/>
          <a:lstStyle>
            <a:lvl1pPr algn="r">
              <a:defRPr sz="1300" b="0" i="0">
                <a:solidFill>
                  <a:schemeClr val="tx1"/>
                </a:solidFill>
                <a:latin typeface="Hind Vadodara" panose="02000000000000000000" pitchFamily="2" charset="77"/>
                <a:cs typeface="Hind Vadodara" panose="02000000000000000000" pitchFamily="2" charset="77"/>
              </a:defRPr>
            </a:lvl1pPr>
          </a:lstStyle>
          <a:p>
            <a:fld id="{EF9566F1-9D59-0947-8980-89336EE560E9}" type="slidenum">
              <a:rPr lang="en-US" smtClean="0"/>
              <a:pPr/>
              <a:t>‹#›</a:t>
            </a:fld>
            <a:endParaRPr lang="en-US"/>
          </a:p>
        </p:txBody>
      </p:sp>
    </p:spTree>
    <p:extLst>
      <p:ext uri="{BB962C8B-B14F-4D97-AF65-F5344CB8AC3E}">
        <p14:creationId xmlns:p14="http://schemas.microsoft.com/office/powerpoint/2010/main" val="3831016574"/>
      </p:ext>
    </p:extLst>
  </p:cSld>
  <p:clrMap bg1="lt1" tx1="dk1" bg2="lt2" tx2="dk2" accent1="accent1" accent2="accent2" accent3="accent3" accent4="accent4" accent5="accent5" accent6="accent6" hlink="hlink" folHlink="folHlink"/>
  <p:sldLayoutIdLst>
    <p:sldLayoutId id="2147483663" r:id="rId1"/>
    <p:sldLayoutId id="2147483675"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slide" Target="slide7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80.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hyperlink" Target="https://www.childrenscommissioner.gov.uk/resource/waiting-times-for-assessment-and-support-for-autism-adhd-and-other-neurodevelopmental-conditions/" TargetMode="Externa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3" Type="http://schemas.openxmlformats.org/officeDocument/2006/relationships/hyperlink" Target="https://www.childrenscommissioner.gov.uk/resource/what-is-this-plan-for-the-purpose-and-content-of-children-in-need-plans/" TargetMode="External"/><Relationship Id="rId2" Type="http://schemas.openxmlformats.org/officeDocument/2006/relationships/hyperlink" Target="https://www.childrenscommissioner.gov.uk/resource/huge-regional-variation-in-support-from-childrens-social-services-for-some-of-englands-most-vulnerable-children-new-report-shows/" TargetMode="Externa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ildrenscommissioner.gov.uk/resource/" TargetMode="External"/><Relationship Id="rId2" Type="http://schemas.openxmlformats.org/officeDocument/2006/relationships/hyperlink" Target="https://www.childrenscommissioner.gov.uk/about-us/the-big-ask/"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39.xml"/><Relationship Id="rId18" Type="http://schemas.openxmlformats.org/officeDocument/2006/relationships/slide" Target="slide4.xml"/><Relationship Id="rId3" Type="http://schemas.openxmlformats.org/officeDocument/2006/relationships/slide" Target="slide58.xml"/><Relationship Id="rId7" Type="http://schemas.openxmlformats.org/officeDocument/2006/relationships/slide" Target="slide70.xml"/><Relationship Id="rId12" Type="http://schemas.openxmlformats.org/officeDocument/2006/relationships/slide" Target="slide31.xml"/><Relationship Id="rId17" Type="http://schemas.openxmlformats.org/officeDocument/2006/relationships/slide" Target="slide54.xml"/><Relationship Id="rId2" Type="http://schemas.openxmlformats.org/officeDocument/2006/relationships/slide" Target="slide57.xml"/><Relationship Id="rId16" Type="http://schemas.openxmlformats.org/officeDocument/2006/relationships/slide" Target="slide48.xml"/><Relationship Id="rId1" Type="http://schemas.openxmlformats.org/officeDocument/2006/relationships/slideLayout" Target="../slideLayouts/slideLayout9.xml"/><Relationship Id="rId6" Type="http://schemas.openxmlformats.org/officeDocument/2006/relationships/slide" Target="slide68.xml"/><Relationship Id="rId11" Type="http://schemas.openxmlformats.org/officeDocument/2006/relationships/slide" Target="slide27.xml"/><Relationship Id="rId5" Type="http://schemas.openxmlformats.org/officeDocument/2006/relationships/slide" Target="slide66.xml"/><Relationship Id="rId15" Type="http://schemas.openxmlformats.org/officeDocument/2006/relationships/slide" Target="slide43.xml"/><Relationship Id="rId10" Type="http://schemas.openxmlformats.org/officeDocument/2006/relationships/slide" Target="slide26.xml"/><Relationship Id="rId19" Type="http://schemas.openxmlformats.org/officeDocument/2006/relationships/slide" Target="slide15.xml"/><Relationship Id="rId4" Type="http://schemas.openxmlformats.org/officeDocument/2006/relationships/slide" Target="slide61.xml"/><Relationship Id="rId9" Type="http://schemas.openxmlformats.org/officeDocument/2006/relationships/slide" Target="slide76.xml"/><Relationship Id="rId14"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childrenscommissioner.gov.uk/help-at-hand/"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107.xml"/><Relationship Id="rId13" Type="http://schemas.openxmlformats.org/officeDocument/2006/relationships/slide" Target="slide130.xml"/><Relationship Id="rId3" Type="http://schemas.openxmlformats.org/officeDocument/2006/relationships/slide" Target="slide79.xml"/><Relationship Id="rId7" Type="http://schemas.openxmlformats.org/officeDocument/2006/relationships/slide" Target="slide103.xml"/><Relationship Id="rId12" Type="http://schemas.openxmlformats.org/officeDocument/2006/relationships/slide" Target="slide127.xml"/><Relationship Id="rId2" Type="http://schemas.openxmlformats.org/officeDocument/2006/relationships/slide" Target="slide78.xml"/><Relationship Id="rId1" Type="http://schemas.openxmlformats.org/officeDocument/2006/relationships/slideLayout" Target="../slideLayouts/slideLayout9.xml"/><Relationship Id="rId6" Type="http://schemas.openxmlformats.org/officeDocument/2006/relationships/slide" Target="slide98.xml"/><Relationship Id="rId11" Type="http://schemas.openxmlformats.org/officeDocument/2006/relationships/slide" Target="slide124.xml"/><Relationship Id="rId5" Type="http://schemas.openxmlformats.org/officeDocument/2006/relationships/slide" Target="slide92.xml"/><Relationship Id="rId15" Type="http://schemas.openxmlformats.org/officeDocument/2006/relationships/slide" Target="slide133.xml"/><Relationship Id="rId10" Type="http://schemas.openxmlformats.org/officeDocument/2006/relationships/slide" Target="slide118.xml"/><Relationship Id="rId4" Type="http://schemas.openxmlformats.org/officeDocument/2006/relationships/slide" Target="slide85.xml"/><Relationship Id="rId9" Type="http://schemas.openxmlformats.org/officeDocument/2006/relationships/slide" Target="slide113.xml"/><Relationship Id="rId14" Type="http://schemas.openxmlformats.org/officeDocument/2006/relationships/slide" Target="slide1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childrenscommissioner.gov.uk/blog/new-figures-reveal-drop-in-number-of-school-absences/" TargetMode="External"/><Relationship Id="rId2" Type="http://schemas.openxmlformats.org/officeDocument/2006/relationships/hyperlink" Target="https://assets.childrenscommissioner.gov.uk/wpuploads/2024/09/Children-Missing-Education-The-Unrolled-Story.pdf"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childrenscommissioner.gov.uk/resource/the-educational-journeys-of-children-in-secure-setting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hyperlink" Target="https://www.childrenscommissioner.gov.uk/blog/no-child-should-be-homeless-how-housing-instability-affects-a-childs-gcse-grade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hyperlink" Target="https://www.childrenscommissioner.gov.uk/the-big-ambition/"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C7DCB-94C1-4472-98DF-9248E60D202B}"/>
              </a:ext>
            </a:extLst>
          </p:cNvPr>
          <p:cNvSpPr>
            <a:spLocks noGrp="1"/>
          </p:cNvSpPr>
          <p:nvPr>
            <p:ph type="body" sz="quarter" idx="10"/>
          </p:nvPr>
        </p:nvSpPr>
        <p:spPr>
          <a:xfrm>
            <a:off x="388701" y="544922"/>
            <a:ext cx="11559705" cy="2884078"/>
          </a:xfrm>
        </p:spPr>
        <p:txBody>
          <a:bodyPr vert="horz" lIns="91440" tIns="45720" rIns="91440" bIns="45720" rtlCol="0" anchor="t">
            <a:noAutofit/>
          </a:bodyPr>
          <a:lstStyle/>
          <a:p>
            <a:r>
              <a:rPr lang="en-GB"/>
              <a:t>Research with children on their experiences of poverty to inform the Child Poverty Strategy</a:t>
            </a:r>
          </a:p>
        </p:txBody>
      </p:sp>
      <p:sp>
        <p:nvSpPr>
          <p:cNvPr id="3" name="TextBox 2">
            <a:extLst>
              <a:ext uri="{FF2B5EF4-FFF2-40B4-BE49-F238E27FC236}">
                <a16:creationId xmlns:a16="http://schemas.microsoft.com/office/drawing/2014/main" id="{7F0B9382-579E-F136-C9E1-A0D294AFC304}"/>
              </a:ext>
            </a:extLst>
          </p:cNvPr>
          <p:cNvSpPr txBox="1"/>
          <p:nvPr/>
        </p:nvSpPr>
        <p:spPr>
          <a:xfrm>
            <a:off x="473367" y="3244334"/>
            <a:ext cx="3084844" cy="369332"/>
          </a:xfrm>
          <a:prstGeom prst="rect">
            <a:avLst/>
          </a:prstGeom>
          <a:noFill/>
        </p:spPr>
        <p:txBody>
          <a:bodyPr wrap="square" lIns="91440" tIns="45720" rIns="91440" bIns="45720" rtlCol="0" anchor="t">
            <a:spAutoFit/>
          </a:bodyPr>
          <a:lstStyle/>
          <a:p>
            <a:r>
              <a:rPr lang="en-GB">
                <a:latin typeface="Hind Vadodara"/>
                <a:cs typeface="Hind Vadodara"/>
              </a:rPr>
              <a:t>July 2025</a:t>
            </a:r>
          </a:p>
        </p:txBody>
      </p:sp>
    </p:spTree>
    <p:extLst>
      <p:ext uri="{BB962C8B-B14F-4D97-AF65-F5344CB8AC3E}">
        <p14:creationId xmlns:p14="http://schemas.microsoft.com/office/powerpoint/2010/main" val="319111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4886FD-4556-A1B3-6908-1452B6BECD0E}"/>
              </a:ext>
            </a:extLst>
          </p:cNvPr>
          <p:cNvSpPr txBox="1"/>
          <p:nvPr/>
        </p:nvSpPr>
        <p:spPr>
          <a:xfrm>
            <a:off x="0" y="384089"/>
            <a:ext cx="12192000" cy="581697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RQ3: </a:t>
            </a:r>
            <a:r>
              <a:rPr lang="en-US" sz="2400" b="1">
                <a:effectLst/>
                <a:latin typeface="Hind Vadodara"/>
                <a:cs typeface="Hind Vadodara"/>
              </a:rPr>
              <a:t>How do children with experience of poverty think that services can be improved to reduce its impact on their lives?</a:t>
            </a:r>
            <a:r>
              <a:rPr lang="en-US" sz="2400" b="1">
                <a:latin typeface="Hind Vadodara"/>
                <a:cs typeface="Hind Vadodara"/>
              </a:rPr>
              <a:t> [1/3]</a:t>
            </a:r>
            <a:endParaRPr lang="en-US" sz="2400" b="1">
              <a:effectLst/>
              <a:latin typeface="Hind Vadodara"/>
              <a:cs typeface="Hind Vadodara"/>
            </a:endParaRPr>
          </a:p>
          <a:p>
            <a:endParaRPr lang="en-US" sz="1800" b="1">
              <a:effectLst/>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sz="1800" kern="100">
                <a:effectLst/>
                <a:latin typeface="Hind Vadodara"/>
                <a:ea typeface="Calibri"/>
                <a:cs typeface="Hind Vadodara"/>
              </a:rPr>
              <a:t>Children and young people living in </a:t>
            </a:r>
            <a:r>
              <a:rPr lang="en-GB" sz="1800" b="1" kern="100">
                <a:effectLst/>
                <a:latin typeface="Hind Vadodara"/>
                <a:ea typeface="Calibri"/>
                <a:cs typeface="Hind Vadodara"/>
              </a:rPr>
              <a:t>social housing</a:t>
            </a:r>
            <a:r>
              <a:rPr lang="en-GB" sz="1800" kern="100">
                <a:effectLst/>
                <a:latin typeface="Hind Vadodara"/>
                <a:ea typeface="Calibri"/>
                <a:cs typeface="Hind Vadodara"/>
              </a:rPr>
              <a:t> spoke about their interactions with councils and housing associations, in particular there was a sense that their situations were not taken seriously</a:t>
            </a:r>
            <a:r>
              <a:rPr lang="en-GB" kern="100">
                <a:latin typeface="Hind Vadodara"/>
                <a:ea typeface="Calibri"/>
                <a:cs typeface="Hind Vadodara"/>
              </a:rPr>
              <a:t>, including when repairs were required</a:t>
            </a:r>
            <a:r>
              <a:rPr lang="en-GB" sz="1800" kern="100">
                <a:effectLst/>
                <a:latin typeface="Hind Vadodara"/>
                <a:ea typeface="Calibri"/>
                <a:cs typeface="Hind Vadodara"/>
              </a:rPr>
              <a:t>.</a:t>
            </a:r>
            <a:r>
              <a:rPr lang="en-GB" kern="100">
                <a:latin typeface="Hind Vadodara"/>
                <a:ea typeface="Calibri"/>
                <a:cs typeface="Hind Vadodara"/>
              </a:rPr>
              <a:t> A lack of housing stability was a worry and c</a:t>
            </a:r>
            <a:r>
              <a:rPr lang="en-GB" sz="1800" kern="100">
                <a:effectLst/>
                <a:latin typeface="Hind Vadodara"/>
                <a:ea typeface="Calibri"/>
                <a:cs typeface="Hind Vadodara"/>
              </a:rPr>
              <a:t>hildren and young people with experience of </a:t>
            </a:r>
            <a:r>
              <a:rPr lang="en-GB" sz="1800" b="1" kern="100">
                <a:effectLst/>
                <a:latin typeface="Hind Vadodara"/>
                <a:ea typeface="Calibri"/>
                <a:cs typeface="Hind Vadodara"/>
              </a:rPr>
              <a:t>temporary accommodation</a:t>
            </a:r>
            <a:r>
              <a:rPr lang="en-GB" sz="1800" kern="100">
                <a:effectLst/>
                <a:latin typeface="Hind Vadodara"/>
                <a:ea typeface="Calibri"/>
                <a:cs typeface="Hind Vadodara"/>
              </a:rPr>
              <a:t> discussed its unsuitability, such as a lack of cooking facilities and space, and distance from support networks.</a:t>
            </a:r>
          </a:p>
          <a:p>
            <a:pPr marL="285750" indent="-285750">
              <a:buFont typeface="Arial" panose="020B0604020202020204" pitchFamily="34" charset="0"/>
              <a:buChar char="•"/>
            </a:pPr>
            <a:endParaRPr lang="en-GB" sz="1800" kern="100">
              <a:effectLst/>
              <a:latin typeface="Hind Vadodara" panose="02000000000000000000" pitchFamily="2" charset="0"/>
              <a:ea typeface="Calibri" panose="020F0502020204030204" pitchFamily="34" charset="0"/>
              <a:cs typeface="Hind Vadodara" panose="02000000000000000000" pitchFamily="2" charset="0"/>
            </a:endParaRPr>
          </a:p>
          <a:p>
            <a:pPr marL="285750" indent="-285750">
              <a:buFont typeface="Arial" panose="020B0604020202020204" pitchFamily="34" charset="0"/>
              <a:buChar char="•"/>
            </a:pPr>
            <a:r>
              <a:rPr lang="en-GB" sz="1800" b="1" kern="100">
                <a:effectLst/>
                <a:latin typeface="Hind Vadodara"/>
                <a:ea typeface="Calibri"/>
                <a:cs typeface="Hind Vadodara"/>
              </a:rPr>
              <a:t>Food banks</a:t>
            </a:r>
            <a:r>
              <a:rPr lang="en-GB" sz="1800" kern="100">
                <a:effectLst/>
                <a:latin typeface="Hind Vadodara"/>
                <a:ea typeface="Calibri"/>
                <a:cs typeface="Hind Vadodara"/>
              </a:rPr>
              <a:t> and food parcels provide a vital role, but there was evidence of the limitations in the amount and quality of food received. </a:t>
            </a:r>
            <a:r>
              <a:rPr lang="en-GB">
                <a:latin typeface="Hind Vadodara" panose="02000000000000000000" pitchFamily="2" charset="0"/>
                <a:cs typeface="Hind Vadodara" panose="02000000000000000000" pitchFamily="2" charset="0"/>
              </a:rPr>
              <a:t>While some children spoke favourably about </a:t>
            </a:r>
            <a:r>
              <a:rPr lang="en-GB" b="1">
                <a:latin typeface="Hind Vadodara" panose="02000000000000000000" pitchFamily="2" charset="0"/>
                <a:cs typeface="Hind Vadodara" panose="02000000000000000000" pitchFamily="2" charset="0"/>
              </a:rPr>
              <a:t>free school meals</a:t>
            </a:r>
            <a:r>
              <a:rPr lang="en-GB">
                <a:latin typeface="Hind Vadodara" panose="02000000000000000000" pitchFamily="2" charset="0"/>
                <a:cs typeface="Hind Vadodara" panose="02000000000000000000" pitchFamily="2" charset="0"/>
              </a:rPr>
              <a:t>, for many there were or had been issues with how the system operated, such as portion size, eligibility and stigma in how meals were served. </a:t>
            </a:r>
            <a:r>
              <a:rPr lang="en-GB" sz="1800" kern="100">
                <a:effectLst/>
                <a:latin typeface="Hind Vadodara"/>
                <a:ea typeface="Calibri"/>
                <a:cs typeface="Hind Vadodara"/>
              </a:rPr>
              <a:t>Young people explained how free school meals alone are not sufficient to sustain students throughout the day, and experiences vary depending on what additional free food schools provide</a:t>
            </a:r>
            <a:r>
              <a:rPr lang="en-GB" sz="1800" kern="100">
                <a:effectLst/>
                <a:latin typeface="Calibri"/>
                <a:ea typeface="Calibri"/>
                <a:cs typeface="Times New Roman"/>
              </a:rPr>
              <a:t>.</a:t>
            </a:r>
          </a:p>
          <a:p>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1" kern="100">
                <a:effectLst/>
                <a:latin typeface="Hind Vadodara"/>
                <a:ea typeface="Calibri"/>
                <a:cs typeface="Hind Vadodara"/>
              </a:rPr>
              <a:t>Schools </a:t>
            </a:r>
            <a:r>
              <a:rPr lang="en-US" sz="1800" kern="100">
                <a:effectLst/>
                <a:latin typeface="Hind Vadodara"/>
                <a:ea typeface="Calibri"/>
                <a:cs typeface="Hind Vadodara"/>
              </a:rPr>
              <a:t>are a locus of practical and financial support</a:t>
            </a:r>
            <a:r>
              <a:rPr lang="en-US" sz="1800" b="1" kern="100">
                <a:effectLst/>
                <a:latin typeface="Hind Vadodara"/>
                <a:ea typeface="Calibri"/>
                <a:cs typeface="Hind Vadodara"/>
              </a:rPr>
              <a:t> </a:t>
            </a:r>
            <a:r>
              <a:rPr lang="en-US" sz="1800" kern="100">
                <a:effectLst/>
                <a:latin typeface="Hind Vadodara"/>
                <a:ea typeface="Calibri"/>
                <a:cs typeface="Hind Vadodara"/>
              </a:rPr>
              <a:t>for many of the young people we spoke to, with often little reported support coming from elsewhere, however the level and effectiveness of this support varies. Emotional support and understanding from staff is a key factor in ensuring students continue to attend school. </a:t>
            </a:r>
            <a:r>
              <a:rPr lang="en-GB">
                <a:latin typeface="Hind Vadodara" panose="02000000000000000000" pitchFamily="2" charset="0"/>
                <a:cs typeface="Hind Vadodara" panose="02000000000000000000" pitchFamily="2" charset="0"/>
              </a:rPr>
              <a:t>Children and young people with </a:t>
            </a:r>
            <a:r>
              <a:rPr lang="en-GB" b="1">
                <a:latin typeface="Hind Vadodara" panose="02000000000000000000" pitchFamily="2" charset="0"/>
                <a:cs typeface="Hind Vadodara" panose="02000000000000000000" pitchFamily="2" charset="0"/>
              </a:rPr>
              <a:t>additional needs including learning needs </a:t>
            </a:r>
            <a:r>
              <a:rPr lang="en-GB">
                <a:latin typeface="Hind Vadodara" panose="02000000000000000000" pitchFamily="2" charset="0"/>
                <a:cs typeface="Hind Vadodara" panose="02000000000000000000" pitchFamily="2" charset="0"/>
              </a:rPr>
              <a:t>spoke about the inconsistencies in the support that was provided by schools, and the difference that properly funded support can make. </a:t>
            </a:r>
            <a:endParaRPr lang="en-US" sz="1800" kern="100">
              <a:effectLst/>
              <a:latin typeface="Hind Vadodara"/>
              <a:ea typeface="Calibri"/>
              <a:cs typeface="Hind Vadodara"/>
            </a:endParaRPr>
          </a:p>
        </p:txBody>
      </p:sp>
    </p:spTree>
    <p:extLst>
      <p:ext uri="{BB962C8B-B14F-4D97-AF65-F5344CB8AC3E}">
        <p14:creationId xmlns:p14="http://schemas.microsoft.com/office/powerpoint/2010/main" val="35050560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D83C7-512E-9728-00E3-13BC5ABFCDE2}"/>
              </a:ext>
            </a:extLst>
          </p:cNvPr>
          <p:cNvSpPr txBox="1"/>
          <p:nvPr/>
        </p:nvSpPr>
        <p:spPr>
          <a:xfrm>
            <a:off x="0" y="745129"/>
            <a:ext cx="12192000" cy="4801314"/>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There was evidence that children and young people felt that in their area there were a lack of job opportunities regardless of age. </a:t>
            </a:r>
          </a:p>
          <a:p>
            <a:endParaRPr lang="en-GB">
              <a:solidFill>
                <a:srgbClr val="156082"/>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Girl, 16: And because of the area we live in…[my mum's] been out of work for quite some time, so it's a struggle for her to try and find a job, so I don't suspect it would be easier for me to try and find a job as an under 18.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there are jobs, but most are minimum wage. Or it’s cash in hand.</a:t>
            </a: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Young people also talked about the particular difficulties in finding work as a young person, and how a lack of experience and a lack of social connections act as a barrier.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A lot of places expect you to have experience, but you can’t get experience </a:t>
            </a:r>
          </a:p>
          <a:p>
            <a:pPr lvl="1"/>
            <a:r>
              <a:rPr lang="en-GB" i="1">
                <a:solidFill>
                  <a:schemeClr val="accent1"/>
                </a:solidFill>
                <a:latin typeface="Hind Vadodara" panose="02000000000000000000" pitchFamily="2" charset="0"/>
                <a:cs typeface="Hind Vadodara" panose="02000000000000000000" pitchFamily="2" charset="0"/>
              </a:rPr>
              <a:t>without experience so it’s just like an endless cycle of not being able to find a way in. </a:t>
            </a:r>
          </a:p>
          <a:p>
            <a:pPr lvl="1"/>
            <a:r>
              <a:rPr lang="en-GB" i="1">
                <a:solidFill>
                  <a:schemeClr val="accent1"/>
                </a:solidFill>
                <a:latin typeface="Hind Vadodara" panose="02000000000000000000" pitchFamily="2" charset="0"/>
                <a:cs typeface="Hind Vadodara" panose="02000000000000000000" pitchFamily="2" charset="0"/>
              </a:rPr>
              <a:t>For me, I got work experience through school… a lot of people are working for their </a:t>
            </a:r>
          </a:p>
          <a:p>
            <a:pPr lvl="1"/>
            <a:r>
              <a:rPr lang="en-GB" i="1">
                <a:solidFill>
                  <a:schemeClr val="accent1"/>
                </a:solidFill>
                <a:latin typeface="Hind Vadodara" panose="02000000000000000000" pitchFamily="2" charset="0"/>
                <a:cs typeface="Hind Vadodara" panose="02000000000000000000" pitchFamily="2" charset="0"/>
              </a:rPr>
              <a:t>parents’ company, but it’s hard to find places without connections. </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endParaRPr lang="en-US">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72A09593-8258-E941-5939-8118E461CBC1}"/>
              </a:ext>
            </a:extLst>
          </p:cNvPr>
          <p:cNvSpPr txBox="1"/>
          <p:nvPr/>
        </p:nvSpPr>
        <p:spPr>
          <a:xfrm>
            <a:off x="73152" y="109728"/>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Employment opportunities and support</a:t>
            </a:r>
            <a:endParaRPr lang="en-GB" sz="2400"/>
          </a:p>
        </p:txBody>
      </p:sp>
    </p:spTree>
    <p:extLst>
      <p:ext uri="{BB962C8B-B14F-4D97-AF65-F5344CB8AC3E}">
        <p14:creationId xmlns:p14="http://schemas.microsoft.com/office/powerpoint/2010/main" val="23747648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660D34-5E98-8929-3157-1CF22B25730E}"/>
              </a:ext>
            </a:extLst>
          </p:cNvPr>
          <p:cNvSpPr txBox="1"/>
          <p:nvPr/>
        </p:nvSpPr>
        <p:spPr>
          <a:xfrm>
            <a:off x="0" y="13716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Pay</a:t>
            </a:r>
            <a:endParaRPr lang="en-GB" sz="2400"/>
          </a:p>
        </p:txBody>
      </p:sp>
      <p:sp>
        <p:nvSpPr>
          <p:cNvPr id="4" name="TextBox 3">
            <a:extLst>
              <a:ext uri="{FF2B5EF4-FFF2-40B4-BE49-F238E27FC236}">
                <a16:creationId xmlns:a16="http://schemas.microsoft.com/office/drawing/2014/main" id="{71F03461-46ED-6DF9-0D64-95CC1ACF1193}"/>
              </a:ext>
            </a:extLst>
          </p:cNvPr>
          <p:cNvSpPr txBox="1"/>
          <p:nvPr/>
        </p:nvSpPr>
        <p:spPr>
          <a:xfrm>
            <a:off x="0" y="727931"/>
            <a:ext cx="12192000" cy="2862322"/>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Those young people that did have a job found the lack of pay parity for under 18s unfair.</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15: [If I could change one thing it would be] pay. I get £5 an hour…because I’m 15…even though I’m doing the exact same stuff, if not more, than my colleagues. </a:t>
            </a:r>
          </a:p>
          <a:p>
            <a:endParaRPr lang="en-US">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child reflected on the experience of her older siblings and how these feelings of </a:t>
            </a:r>
            <a:r>
              <a:rPr lang="en-GB" err="1">
                <a:latin typeface="Hind Vadodara" panose="02000000000000000000" pitchFamily="2" charset="0"/>
                <a:cs typeface="Hind Vadodara" panose="02000000000000000000" pitchFamily="2" charset="0"/>
              </a:rPr>
              <a:t>unfaireness</a:t>
            </a:r>
            <a:r>
              <a:rPr lang="en-GB">
                <a:latin typeface="Hind Vadodara" panose="02000000000000000000" pitchFamily="2" charset="0"/>
                <a:cs typeface="Hind Vadodara" panose="02000000000000000000" pitchFamily="2" charset="0"/>
              </a:rPr>
              <a:t> were exacerbated when young people in lower income families are often only working to contribute to their household income.</a:t>
            </a:r>
          </a:p>
          <a:p>
            <a:pPr lvl="1"/>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11: We should get paid the same because some people start working to help with family members. Or just to </a:t>
            </a:r>
          </a:p>
          <a:p>
            <a:pPr lvl="1"/>
            <a:r>
              <a:rPr lang="en-GB" i="1">
                <a:solidFill>
                  <a:schemeClr val="accent1"/>
                </a:solidFill>
                <a:latin typeface="Hind Vadodara" panose="02000000000000000000" pitchFamily="2" charset="0"/>
                <a:cs typeface="Hind Vadodara" panose="02000000000000000000" pitchFamily="2" charset="0"/>
              </a:rPr>
              <a:t>get extra cash for their mum or dad or for their carers.</a:t>
            </a:r>
            <a:endParaRPr lang="en-GB"/>
          </a:p>
        </p:txBody>
      </p:sp>
    </p:spTree>
    <p:extLst>
      <p:ext uri="{BB962C8B-B14F-4D97-AF65-F5344CB8AC3E}">
        <p14:creationId xmlns:p14="http://schemas.microsoft.com/office/powerpoint/2010/main" val="6517744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548169-9BB3-D5DA-0210-FF794DA3AC29}"/>
              </a:ext>
            </a:extLst>
          </p:cNvPr>
          <p:cNvSpPr txBox="1"/>
          <p:nvPr/>
        </p:nvSpPr>
        <p:spPr>
          <a:xfrm>
            <a:off x="0" y="27432"/>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Guidance</a:t>
            </a:r>
            <a:endParaRPr lang="en-GB" sz="2400"/>
          </a:p>
        </p:txBody>
      </p:sp>
      <p:sp>
        <p:nvSpPr>
          <p:cNvPr id="5" name="TextBox 4">
            <a:extLst>
              <a:ext uri="{FF2B5EF4-FFF2-40B4-BE49-F238E27FC236}">
                <a16:creationId xmlns:a16="http://schemas.microsoft.com/office/drawing/2014/main" id="{01EFA4C1-B6EC-A527-089F-1C2A857D0342}"/>
              </a:ext>
            </a:extLst>
          </p:cNvPr>
          <p:cNvSpPr txBox="1"/>
          <p:nvPr/>
        </p:nvSpPr>
        <p:spPr>
          <a:xfrm>
            <a:off x="0" y="489097"/>
            <a:ext cx="12192000" cy="3416320"/>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There was a sense that there was not sufficient guidance in place for young people planning for their future careers, including knowledge of existing opportunities.</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If it was easier for young people to know how to get into certain job roles and how to apply for them…some people they finish all their education and they’re thrown into like an adult’s world, and they don’t actually know how to apply for jobs, like how to network.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Teach young people about the opportunities they actually have, most of the time they don’t even know they have access to something until it is too late. I didn’t know that universities and apprenticeships prefer A-levels over B-Techs, if I knew that before it would have changed my mind. </a:t>
            </a:r>
          </a:p>
          <a:p>
            <a:endParaRPr lang="en-US">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3401166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BFC62503-5077-396F-E28C-E4DC1A7BF0E9}"/>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39744832-7B3F-4DE0-003B-FBB8C826CD6E}"/>
              </a:ext>
            </a:extLst>
          </p:cNvPr>
          <p:cNvSpPr txBox="1">
            <a:spLocks/>
          </p:cNvSpPr>
          <p:nvPr/>
        </p:nvSpPr>
        <p:spPr>
          <a:xfrm>
            <a:off x="2228546" y="2714401"/>
            <a:ext cx="7734908" cy="14291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Social Security</a:t>
            </a:r>
            <a:endParaRPr lang="en-US"/>
          </a:p>
        </p:txBody>
      </p:sp>
      <p:sp>
        <p:nvSpPr>
          <p:cNvPr id="2" name="Title 5">
            <a:extLst>
              <a:ext uri="{FF2B5EF4-FFF2-40B4-BE49-F238E27FC236}">
                <a16:creationId xmlns:a16="http://schemas.microsoft.com/office/drawing/2014/main" id="{6F18BEE2-6EEA-5882-0DBA-C14817715216}"/>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139500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03298-56B2-4A3C-0CAC-39B3E781F0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C6BE16-902F-380B-BC25-EAB91BF5B529}"/>
              </a:ext>
            </a:extLst>
          </p:cNvPr>
          <p:cNvSpPr txBox="1"/>
          <p:nvPr/>
        </p:nvSpPr>
        <p:spPr>
          <a:xfrm>
            <a:off x="0" y="27432"/>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Social security</a:t>
            </a:r>
            <a:endParaRPr lang="en-GB" sz="2400"/>
          </a:p>
        </p:txBody>
      </p:sp>
      <p:sp>
        <p:nvSpPr>
          <p:cNvPr id="5" name="TextBox 4">
            <a:extLst>
              <a:ext uri="{FF2B5EF4-FFF2-40B4-BE49-F238E27FC236}">
                <a16:creationId xmlns:a16="http://schemas.microsoft.com/office/drawing/2014/main" id="{D1255FFD-87D0-CA63-850E-973860337D47}"/>
              </a:ext>
            </a:extLst>
          </p:cNvPr>
          <p:cNvSpPr txBox="1"/>
          <p:nvPr/>
        </p:nvSpPr>
        <p:spPr>
          <a:xfrm>
            <a:off x="0" y="489097"/>
            <a:ext cx="12192000" cy="4524315"/>
          </a:xfrm>
          <a:prstGeom prst="rect">
            <a:avLst/>
          </a:prstGeom>
          <a:noFill/>
        </p:spPr>
        <p:txBody>
          <a:bodyPr wrap="square" lIns="91440" tIns="45720" rIns="91440" bIns="45720" anchor="t">
            <a:spAutoFit/>
          </a:bodyPr>
          <a:lstStyle/>
          <a:p>
            <a:r>
              <a:rPr lang="en-US">
                <a:latin typeface="Hind Vadodara"/>
                <a:cs typeface="Hind Vadodara"/>
              </a:rPr>
              <a:t>Children and young people believed that social security levels need to be increased.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...there should be more money for families. Some parents have very little income, or they have disabilities that mean they can’t work. They government should give them more money so they can give their children the things they need.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err="1">
                <a:solidFill>
                  <a:schemeClr val="accent1"/>
                </a:solidFill>
                <a:latin typeface="Hind Vadodara"/>
                <a:cs typeface="Hind Vadodara"/>
              </a:rPr>
              <a:t>YGirl</a:t>
            </a:r>
            <a:r>
              <a:rPr lang="en-GB" i="1">
                <a:solidFill>
                  <a:schemeClr val="accent1"/>
                </a:solidFill>
                <a:latin typeface="Hind Vadodara"/>
                <a:cs typeface="Hind Vadodara"/>
              </a:rPr>
              <a:t>, 11: I would…change the amount of money people get from Universal Credit…because £920, is that enough for one month? </a:t>
            </a:r>
            <a:endParaRPr lang="en-US" i="1">
              <a:solidFill>
                <a:schemeClr val="accent1"/>
              </a:solidFill>
              <a:latin typeface="Hind Vadodara"/>
              <a:cs typeface="Hind Vadodara"/>
            </a:endParaRPr>
          </a:p>
          <a:p>
            <a:endParaRPr lang="en-US">
              <a:latin typeface="Hind Vadodara" panose="02000000000000000000" pitchFamily="2" charset="0"/>
              <a:cs typeface="Hind Vadodara" panose="02000000000000000000" pitchFamily="2" charset="0"/>
            </a:endParaRPr>
          </a:p>
          <a:p>
            <a:r>
              <a:rPr lang="en-US">
                <a:latin typeface="Hind Vadodara"/>
                <a:cs typeface="Hind Vadodara"/>
              </a:rPr>
              <a:t>Access to social security was also discussed, with one child speaking about her belief that the No Recourse to Public Funds (NRPF) rule for individuals subject to immigration control should be scrapped.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11: I would cancel NRPF because it might help the government with their money, </a:t>
            </a:r>
          </a:p>
          <a:p>
            <a:pPr lvl="1"/>
            <a:r>
              <a:rPr lang="en-GB" i="1">
                <a:solidFill>
                  <a:schemeClr val="accent1"/>
                </a:solidFill>
                <a:latin typeface="Hind Vadodara"/>
                <a:cs typeface="Hind Vadodara"/>
              </a:rPr>
              <a:t>but it wouldn't help the people who are going to the UK.</a:t>
            </a:r>
            <a:endParaRPr lang="en-US">
              <a:solidFill>
                <a:schemeClr val="accent1"/>
              </a:solidFill>
              <a:latin typeface="Hind Vadodara"/>
              <a:cs typeface="Hind Vadodara"/>
            </a:endParaRPr>
          </a:p>
          <a:p>
            <a:endParaRPr lang="en-US">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3743984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43CFC-8750-09C2-7311-00A6B63ACCC3}"/>
              </a:ext>
            </a:extLst>
          </p:cNvPr>
          <p:cNvSpPr txBox="1"/>
          <p:nvPr/>
        </p:nvSpPr>
        <p:spPr>
          <a:xfrm>
            <a:off x="0" y="610222"/>
            <a:ext cx="12192000" cy="5078313"/>
          </a:xfrm>
          <a:prstGeom prst="rect">
            <a:avLst/>
          </a:prstGeom>
          <a:noFill/>
        </p:spPr>
        <p:txBody>
          <a:bodyPr wrap="square" lIns="91440" tIns="45720" rIns="91440" bIns="45720" anchor="t">
            <a:spAutoFit/>
          </a:bodyPr>
          <a:lstStyle/>
          <a:p>
            <a:r>
              <a:rPr lang="en-US">
                <a:latin typeface="Hind Vadodara"/>
                <a:cs typeface="Hind Vadodara"/>
              </a:rPr>
              <a:t>Young people felt there was a lack of, and even misleading, guidance about social security entitlement, both for them and their families.</a:t>
            </a:r>
          </a:p>
          <a:p>
            <a:r>
              <a:rPr lang="en-US">
                <a:latin typeface="Hind Vadodara"/>
                <a:cs typeface="Hind Vadodara"/>
              </a:rPr>
              <a:t> </a:t>
            </a:r>
          </a:p>
          <a:p>
            <a:pPr lvl="1"/>
            <a:r>
              <a:rPr lang="en-GB" i="1">
                <a:solidFill>
                  <a:schemeClr val="accent1"/>
                </a:solidFill>
                <a:latin typeface="Hind Vadodara"/>
                <a:cs typeface="Hind Vadodara"/>
              </a:rPr>
              <a:t>Girl, 17: More support with…benefits – the youth should know what they have access to.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When my mum got diagnosed , I was the one that…told her about carers allowance [for a disabled sibling] – they originally told her she couldn’t claim anything, but I searched online… and it genuinely helped my mum…I had to do a lot of research.</a:t>
            </a:r>
          </a:p>
          <a:p>
            <a:endParaRPr lang="en-US">
              <a:latin typeface="Hind Vadodara" panose="02000000000000000000" pitchFamily="2" charset="0"/>
              <a:cs typeface="Hind Vadodara" panose="02000000000000000000" pitchFamily="2" charset="0"/>
            </a:endParaRPr>
          </a:p>
          <a:p>
            <a:r>
              <a:rPr lang="en-US">
                <a:latin typeface="Hind Vadodara"/>
                <a:cs typeface="Hind Vadodara"/>
              </a:rPr>
              <a:t>There was evidence of the stigma some of the young people’s families had experienced due to claiming social </a:t>
            </a:r>
          </a:p>
          <a:p>
            <a:r>
              <a:rPr lang="en-US">
                <a:latin typeface="Hind Vadodara"/>
                <a:cs typeface="Hind Vadodara"/>
              </a:rPr>
              <a:t>security and young people’s awareness of this.</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The system’s so muddled up that they make you feel greedy for even wanting it</a:t>
            </a:r>
            <a:br>
              <a:rPr lang="en-GB" i="1">
                <a:latin typeface="Hind Vadodara"/>
                <a:cs typeface="Hind Vadodara"/>
              </a:rPr>
            </a:br>
            <a:r>
              <a:rPr lang="en-GB" i="1">
                <a:solidFill>
                  <a:schemeClr val="accent1"/>
                </a:solidFill>
                <a:latin typeface="Hind Vadodara"/>
                <a:cs typeface="Hind Vadodara"/>
              </a:rPr>
              <a:t>…. it’s our rights. We didn’t choose to be poor.</a:t>
            </a:r>
          </a:p>
          <a:p>
            <a:pPr lvl="1"/>
            <a:endParaRPr lang="en-GB" i="1">
              <a:solidFill>
                <a:schemeClr val="accent1"/>
              </a:solidFill>
              <a:latin typeface="Hind Vadodara"/>
              <a:cs typeface="Hind Vadodara"/>
            </a:endParaRPr>
          </a:p>
          <a:p>
            <a:pPr lvl="1"/>
            <a:r>
              <a:rPr lang="en-GB" i="1">
                <a:solidFill>
                  <a:schemeClr val="accent1"/>
                </a:solidFill>
                <a:latin typeface="Hind Vadodara"/>
                <a:cs typeface="Hind Vadodara"/>
              </a:rPr>
              <a:t>Girl, 17: People who get Universal Credit are really demonised, there's no reason as </a:t>
            </a:r>
          </a:p>
          <a:p>
            <a:pPr lvl="1"/>
            <a:r>
              <a:rPr lang="en-GB" i="1">
                <a:solidFill>
                  <a:schemeClr val="accent1"/>
                </a:solidFill>
                <a:latin typeface="Hind Vadodara"/>
                <a:cs typeface="Hind Vadodara"/>
              </a:rPr>
              <a:t>to why you should be if you know that everyone is struggling in some way. </a:t>
            </a:r>
          </a:p>
          <a:p>
            <a:pPr lvl="1"/>
            <a:endParaRPr lang="en-GB" i="1">
              <a:solidFill>
                <a:schemeClr val="accent1"/>
              </a:solidFill>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D9FB5791-6CC3-8EC6-2F4E-A455928DF63A}"/>
              </a:ext>
            </a:extLst>
          </p:cNvPr>
          <p:cNvSpPr txBox="1"/>
          <p:nvPr/>
        </p:nvSpPr>
        <p:spPr>
          <a:xfrm>
            <a:off x="0" y="27432"/>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Social security</a:t>
            </a:r>
            <a:endParaRPr lang="en-GB" sz="2400"/>
          </a:p>
        </p:txBody>
      </p:sp>
    </p:spTree>
    <p:extLst>
      <p:ext uri="{BB962C8B-B14F-4D97-AF65-F5344CB8AC3E}">
        <p14:creationId xmlns:p14="http://schemas.microsoft.com/office/powerpoint/2010/main" val="12900179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81BD3B-68ED-C99E-46C8-53DB4D07BEDA}"/>
              </a:ext>
            </a:extLst>
          </p:cNvPr>
          <p:cNvSpPr txBox="1"/>
          <p:nvPr/>
        </p:nvSpPr>
        <p:spPr>
          <a:xfrm>
            <a:off x="0" y="27432"/>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Social security</a:t>
            </a:r>
            <a:endParaRPr lang="en-GB" sz="2400"/>
          </a:p>
        </p:txBody>
      </p:sp>
      <p:sp>
        <p:nvSpPr>
          <p:cNvPr id="3" name="TextBox 2">
            <a:extLst>
              <a:ext uri="{FF2B5EF4-FFF2-40B4-BE49-F238E27FC236}">
                <a16:creationId xmlns:a16="http://schemas.microsoft.com/office/drawing/2014/main" id="{27E56426-C2DC-5B52-CE9B-71E5A5A2B08F}"/>
              </a:ext>
            </a:extLst>
          </p:cNvPr>
          <p:cNvSpPr txBox="1"/>
          <p:nvPr/>
        </p:nvSpPr>
        <p:spPr>
          <a:xfrm>
            <a:off x="0" y="489097"/>
            <a:ext cx="12192000" cy="4524315"/>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Young people suggested other ways the social security system could be improved, including better eligibility checks, monitoring and advising on what child benefit is spent on, and making the service more welcoming and supportive.</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I’ve seen like 5 people arrested for claiming too much Universal Credit when they didn’t even need it. I feel like there should be like more background checks.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There are people out there that don't use it on things that they're supposed to…it's important that there's a way to see how much of child tax credit is being spent on the children themselves and the children's needs, like uniform. There needs to be someone calling a parent [to say] ‘you can actually be spending your money on this part of your child's life’ …just to help out that that little bit.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I think that government services need to be more welcoming…whether it's benefits or mental health </a:t>
            </a:r>
          </a:p>
          <a:p>
            <a:pPr lvl="1"/>
            <a:r>
              <a:rPr lang="en-GB" i="1">
                <a:solidFill>
                  <a:schemeClr val="accent1"/>
                </a:solidFill>
                <a:latin typeface="Hind Vadodara" panose="02000000000000000000" pitchFamily="2" charset="0"/>
                <a:cs typeface="Hind Vadodara" panose="02000000000000000000" pitchFamily="2" charset="0"/>
              </a:rPr>
              <a:t>services, they need to be more welcoming, not a lot of people would attend them if they </a:t>
            </a:r>
          </a:p>
          <a:p>
            <a:pPr lvl="1"/>
            <a:r>
              <a:rPr lang="en-GB" i="1">
                <a:solidFill>
                  <a:schemeClr val="accent1"/>
                </a:solidFill>
                <a:latin typeface="Hind Vadodara" panose="02000000000000000000" pitchFamily="2" charset="0"/>
                <a:cs typeface="Hind Vadodara" panose="02000000000000000000" pitchFamily="2" charset="0"/>
              </a:rPr>
              <a:t>don't think that this is a space where that I can flourish. People need to know there is </a:t>
            </a:r>
          </a:p>
          <a:p>
            <a:pPr lvl="1"/>
            <a:r>
              <a:rPr lang="en-GB" i="1">
                <a:solidFill>
                  <a:schemeClr val="accent1"/>
                </a:solidFill>
                <a:latin typeface="Hind Vadodara" panose="02000000000000000000" pitchFamily="2" charset="0"/>
                <a:cs typeface="Hind Vadodara" panose="02000000000000000000" pitchFamily="2" charset="0"/>
              </a:rPr>
              <a:t>a space for them </a:t>
            </a: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5690253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1D72D6BE-EB65-0254-6D5A-B4A698AEC640}"/>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3EA129B9-500C-05C7-E7D5-5899FFE0358F}"/>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Sports, Leisure, &amp; Community Services</a:t>
            </a:r>
          </a:p>
        </p:txBody>
      </p:sp>
      <p:sp>
        <p:nvSpPr>
          <p:cNvPr id="2" name="Title 5">
            <a:extLst>
              <a:ext uri="{FF2B5EF4-FFF2-40B4-BE49-F238E27FC236}">
                <a16:creationId xmlns:a16="http://schemas.microsoft.com/office/drawing/2014/main" id="{5192E091-C264-FDA6-DD84-9CDA45E16E8D}"/>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1004244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58D90-2683-99AF-9069-6C03C990433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D13042A-CED4-995C-9849-17446D409F24}"/>
              </a:ext>
            </a:extLst>
          </p:cNvPr>
          <p:cNvSpPr txBox="1"/>
          <p:nvPr/>
        </p:nvSpPr>
        <p:spPr>
          <a:xfrm>
            <a:off x="0" y="3876596"/>
            <a:ext cx="12191999" cy="203132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Hind Vadodara"/>
              <a:cs typeface="Hind Vadodara"/>
            </a:endParaRPr>
          </a:p>
          <a:p>
            <a:pPr marL="285750" indent="-285750">
              <a:buFont typeface="Arial,Sans-Serif" panose="020B0604020202020204" pitchFamily="34" charset="0"/>
              <a:buChar char="•"/>
            </a:pPr>
            <a:r>
              <a:rPr lang="en-GB">
                <a:latin typeface="Hind Vadodara"/>
                <a:cs typeface="Hind Vadodara"/>
              </a:rPr>
              <a:t>Children who disagreed that </a:t>
            </a:r>
            <a:r>
              <a:rPr lang="en-GB" i="1">
                <a:latin typeface="Hind Vadodara"/>
                <a:cs typeface="Hind Vadodara"/>
              </a:rPr>
              <a:t>they have the same opportunities as other children </a:t>
            </a:r>
            <a:r>
              <a:rPr lang="en-GB">
                <a:latin typeface="Hind Vadodara"/>
                <a:cs typeface="Hind Vadodara"/>
              </a:rPr>
              <a:t>were also less likely to report that there are fun activities to do near where they live (52%), compared to those who felt that they did have the same opportunities as others (77%).</a:t>
            </a:r>
            <a:endParaRPr lang="en-GB"/>
          </a:p>
          <a:p>
            <a:pPr marL="285750" indent="-285750">
              <a:buFont typeface="Arial" panose="020B0604020202020204" pitchFamily="34" charset="0"/>
              <a:buChar char="•"/>
            </a:pPr>
            <a:r>
              <a:rPr lang="en-GB">
                <a:latin typeface="Hind Vadodara"/>
                <a:cs typeface="Hind Vadodara"/>
              </a:rPr>
              <a:t>Children from schools in the most deprived areas were also less likely to report that there are fun activities to do near where they live (68%), compared to those in the least deprived areas (84%).</a:t>
            </a:r>
            <a:endParaRPr lang="en-GB">
              <a:latin typeface="Hind Vadodara"/>
              <a:ea typeface="Calibri" panose="020F0502020204030204"/>
              <a:cs typeface="Hind Vadodara"/>
            </a:endParaRPr>
          </a:p>
          <a:p>
            <a:endParaRPr lang="en-GB">
              <a:latin typeface="Hind Vadodara"/>
              <a:ea typeface="Calibri" panose="020F0502020204030204"/>
              <a:cs typeface="Hind Vadodara"/>
            </a:endParaRPr>
          </a:p>
        </p:txBody>
      </p:sp>
      <p:pic>
        <p:nvPicPr>
          <p:cNvPr id="3" name="Picture 2" descr="A close-up of a logo&#10;&#10;AI-generated content may be incorrect.">
            <a:extLst>
              <a:ext uri="{FF2B5EF4-FFF2-40B4-BE49-F238E27FC236}">
                <a16:creationId xmlns:a16="http://schemas.microsoft.com/office/drawing/2014/main" id="{B29C364C-5C9D-4C2E-07B5-B1D1F3F28454}"/>
              </a:ext>
            </a:extLst>
          </p:cNvPr>
          <p:cNvPicPr>
            <a:picLocks noChangeAspect="1"/>
          </p:cNvPicPr>
          <p:nvPr/>
        </p:nvPicPr>
        <p:blipFill>
          <a:blip r:embed="rId2"/>
          <a:srcRect r="116" b="8139"/>
          <a:stretch/>
        </p:blipFill>
        <p:spPr>
          <a:xfrm>
            <a:off x="4477959" y="2127989"/>
            <a:ext cx="6724986" cy="909261"/>
          </a:xfrm>
          <a:prstGeom prst="rect">
            <a:avLst/>
          </a:prstGeom>
          <a:ln>
            <a:solidFill>
              <a:srgbClr val="19AC86"/>
            </a:solidFill>
          </a:ln>
        </p:spPr>
      </p:pic>
      <p:sp>
        <p:nvSpPr>
          <p:cNvPr id="5" name="TextBox 2">
            <a:extLst>
              <a:ext uri="{FF2B5EF4-FFF2-40B4-BE49-F238E27FC236}">
                <a16:creationId xmlns:a16="http://schemas.microsoft.com/office/drawing/2014/main" id="{DA587919-9861-0711-BD0A-E266BDFAEDEF}"/>
              </a:ext>
            </a:extLst>
          </p:cNvPr>
          <p:cNvSpPr txBox="1"/>
          <p:nvPr/>
        </p:nvSpPr>
        <p:spPr>
          <a:xfrm>
            <a:off x="146538" y="298666"/>
            <a:ext cx="12191999" cy="21236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Opportunities for Fun</a:t>
            </a:r>
            <a:endParaRPr lang="en-GB" sz="2400" b="1">
              <a:solidFill>
                <a:srgbClr val="19AC86"/>
              </a:solidFill>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Children from lower-income backgrounds were </a:t>
            </a:r>
            <a:r>
              <a:rPr lang="en-GB" b="1">
                <a:latin typeface="Hind Vadodara"/>
                <a:cs typeface="Hind Vadodara"/>
              </a:rPr>
              <a:t>less likely to indicate that they have access to local, fun activities, </a:t>
            </a:r>
            <a:r>
              <a:rPr lang="en-GB">
                <a:latin typeface="Hind Vadodara"/>
                <a:cs typeface="Hind Vadodara"/>
              </a:rPr>
              <a:t>compared to those from higher-income backgrounds.</a:t>
            </a:r>
            <a:br>
              <a:rPr lang="en-GB">
                <a:latin typeface="Hind Vadodara"/>
                <a:cs typeface="Hind Vadodara"/>
              </a:rPr>
            </a:br>
            <a:endParaRPr lang="en-GB" i="1">
              <a:latin typeface="Hind Vadodara"/>
              <a:cs typeface="Hind Vadodara"/>
            </a:endParaRPr>
          </a:p>
          <a:p>
            <a:pPr lvl="1"/>
            <a:endParaRPr lang="en-GB">
              <a:latin typeface="Hind Vadodara"/>
              <a:ea typeface="Calibri" panose="020F0502020204030204"/>
              <a:cs typeface="Hind Vadodara"/>
            </a:endParaRPr>
          </a:p>
          <a:p>
            <a:endParaRPr lang="en-GB">
              <a:ea typeface="Calibri" panose="020F0502020204030204"/>
              <a:cs typeface="Calibri" panose="020F0502020204030204"/>
            </a:endParaRPr>
          </a:p>
        </p:txBody>
      </p:sp>
      <p:pic>
        <p:nvPicPr>
          <p:cNvPr id="4" name="Picture 3">
            <a:extLst>
              <a:ext uri="{FF2B5EF4-FFF2-40B4-BE49-F238E27FC236}">
                <a16:creationId xmlns:a16="http://schemas.microsoft.com/office/drawing/2014/main" id="{70DFB4AC-A9F9-B6A0-722A-BE2D3E40B5EE}"/>
              </a:ext>
            </a:extLst>
          </p:cNvPr>
          <p:cNvPicPr>
            <a:picLocks noChangeAspect="1"/>
          </p:cNvPicPr>
          <p:nvPr/>
        </p:nvPicPr>
        <p:blipFill>
          <a:blip r:embed="rId3"/>
          <a:stretch>
            <a:fillRect/>
          </a:stretch>
        </p:blipFill>
        <p:spPr>
          <a:xfrm>
            <a:off x="289774" y="3150465"/>
            <a:ext cx="10914846" cy="535606"/>
          </a:xfrm>
          <a:prstGeom prst="rect">
            <a:avLst/>
          </a:prstGeom>
          <a:ln>
            <a:solidFill>
              <a:srgbClr val="19AC86"/>
            </a:solidFill>
          </a:ln>
        </p:spPr>
      </p:pic>
    </p:spTree>
    <p:extLst>
      <p:ext uri="{BB962C8B-B14F-4D97-AF65-F5344CB8AC3E}">
        <p14:creationId xmlns:p14="http://schemas.microsoft.com/office/powerpoint/2010/main" val="95230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545F0-45EE-BB48-F2AA-2C4D23148D53}"/>
              </a:ext>
            </a:extLst>
          </p:cNvPr>
          <p:cNvSpPr txBox="1"/>
          <p:nvPr/>
        </p:nvSpPr>
        <p:spPr>
          <a:xfrm>
            <a:off x="0" y="747993"/>
            <a:ext cx="12192000" cy="5078313"/>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Children and young people spoke about their desire for more opportunities to have fun – more clubs, parks and activities. </a:t>
            </a: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There was evidence that provision, and the quality of provision, depends on the area you live in, and that distance is often a barrier for children and young people to partake in leisure activities, particularly for those in rural communities.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There's no basketball courts…a decent one is 10 miles away…There's no sports centres near - or there is one, but it's really small. </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Where there are facilities, children spoke about how these aren’t always sufficiently funded or well-kept.</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 grass [of the football pitch] is overgrown and then the keeper bit is muddy </a:t>
            </a:r>
          </a:p>
          <a:p>
            <a:pPr lvl="1"/>
            <a:r>
              <a:rPr lang="en-GB" i="1">
                <a:solidFill>
                  <a:schemeClr val="accent1"/>
                </a:solidFill>
                <a:latin typeface="Hind Vadodara" panose="02000000000000000000" pitchFamily="2" charset="0"/>
                <a:cs typeface="Hind Vadodara" panose="02000000000000000000" pitchFamily="2" charset="0"/>
              </a:rPr>
              <a:t>and the floor is uneven.</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There is the Hub – but they need to update it. It’s not great, it’s fine… </a:t>
            </a:r>
          </a:p>
          <a:p>
            <a:pPr lvl="1"/>
            <a:r>
              <a:rPr lang="en-GB" i="1">
                <a:solidFill>
                  <a:schemeClr val="accent1"/>
                </a:solidFill>
                <a:latin typeface="Hind Vadodara" panose="02000000000000000000" pitchFamily="2" charset="0"/>
                <a:cs typeface="Hind Vadodara" panose="02000000000000000000" pitchFamily="2" charset="0"/>
              </a:rPr>
              <a:t>Everything falls apart after 2 weeks. They have an air hockey table that kinds of </a:t>
            </a:r>
          </a:p>
          <a:p>
            <a:pPr lvl="1"/>
            <a:r>
              <a:rPr lang="en-GB" i="1">
                <a:solidFill>
                  <a:schemeClr val="accent1"/>
                </a:solidFill>
                <a:latin typeface="Hind Vadodara" panose="02000000000000000000" pitchFamily="2" charset="0"/>
                <a:cs typeface="Hind Vadodara" panose="02000000000000000000" pitchFamily="2" charset="0"/>
              </a:rPr>
              <a:t>works, but it’s falling to bits. </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endParaRPr lang="en-US">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56EE11C2-A843-51C5-2C28-962067F08DFB}"/>
              </a:ext>
            </a:extLst>
          </p:cNvPr>
          <p:cNvSpPr txBox="1"/>
          <p:nvPr/>
        </p:nvSpPr>
        <p:spPr>
          <a:xfrm>
            <a:off x="0" y="193964"/>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Sports, leisure and community services</a:t>
            </a:r>
            <a:endParaRPr lang="en-GB" sz="2400"/>
          </a:p>
        </p:txBody>
      </p:sp>
    </p:spTree>
    <p:extLst>
      <p:ext uri="{BB962C8B-B14F-4D97-AF65-F5344CB8AC3E}">
        <p14:creationId xmlns:p14="http://schemas.microsoft.com/office/powerpoint/2010/main" val="23448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E90B4-DF30-7C4A-D056-95D790CBFA65}"/>
              </a:ext>
            </a:extLst>
          </p:cNvPr>
          <p:cNvSpPr txBox="1"/>
          <p:nvPr/>
        </p:nvSpPr>
        <p:spPr>
          <a:xfrm>
            <a:off x="0" y="369337"/>
            <a:ext cx="12192000" cy="6249596"/>
          </a:xfrm>
          <a:prstGeom prst="rect">
            <a:avLst/>
          </a:prstGeom>
          <a:noFill/>
        </p:spPr>
        <p:txBody>
          <a:bodyPr wrap="square" lIns="91440" tIns="45720" rIns="91440" bIns="45720" anchor="t">
            <a:spAutoFit/>
          </a:bodyPr>
          <a:lstStyle/>
          <a:p>
            <a:r>
              <a:rPr lang="en-GB" sz="2400" b="1">
                <a:latin typeface="Hind Vadodara"/>
                <a:cs typeface="Hind Vadodara"/>
              </a:rPr>
              <a:t>RQ3: </a:t>
            </a:r>
            <a:r>
              <a:rPr lang="en-US" sz="2400" b="1">
                <a:effectLst/>
                <a:latin typeface="Hind Vadodara"/>
                <a:cs typeface="Hind Vadodara"/>
              </a:rPr>
              <a:t>How do children with experience of poverty think that services can be improved to reduce </a:t>
            </a:r>
            <a:r>
              <a:rPr lang="en-US" sz="2400" b="1">
                <a:latin typeface="Hind Vadodara"/>
                <a:cs typeface="Hind Vadodara"/>
              </a:rPr>
              <a:t>its impact on their lives? [2/3]</a:t>
            </a:r>
            <a:endParaRPr lang="en-US" sz="2400" b="1">
              <a:effectLst/>
              <a:latin typeface="Hind Vadodara" panose="02000000000000000000" pitchFamily="2" charset="0"/>
              <a:cs typeface="Hind Vadodara" panose="02000000000000000000" pitchFamily="2" charset="0"/>
            </a:endParaRPr>
          </a:p>
          <a:p>
            <a:endParaRPr lang="en-GB" sz="1800" kern="100">
              <a:effectLst/>
              <a:latin typeface="Hind Vadodara" panose="02000000000000000000" pitchFamily="2" charset="0"/>
              <a:ea typeface="Calibri" panose="020F0502020204030204" pitchFamily="34" charset="0"/>
              <a:cs typeface="Hind Vadodara" panose="02000000000000000000" pitchFamily="2" charset="0"/>
            </a:endParaRPr>
          </a:p>
          <a:p>
            <a:pPr marL="285750" indent="-285750">
              <a:buFont typeface="Arial" panose="020B0604020202020204" pitchFamily="34" charset="0"/>
              <a:buChar char="•"/>
            </a:pPr>
            <a:r>
              <a:rPr lang="en-US" sz="1800" kern="100">
                <a:effectLst/>
                <a:latin typeface="Hind Vadodara"/>
                <a:ea typeface="Calibri"/>
                <a:cs typeface="Hind Vadodara"/>
              </a:rPr>
              <a:t>Young people spoke about the difficulty </a:t>
            </a:r>
            <a:r>
              <a:rPr lang="en-US" kern="100">
                <a:latin typeface="Hind Vadodara"/>
                <a:ea typeface="Calibri"/>
                <a:cs typeface="Hind Vadodara"/>
              </a:rPr>
              <a:t>of, </a:t>
            </a:r>
            <a:r>
              <a:rPr lang="en-US" sz="1800" kern="100">
                <a:effectLst/>
                <a:latin typeface="Hind Vadodara"/>
                <a:ea typeface="Calibri"/>
                <a:cs typeface="Hind Vadodara"/>
              </a:rPr>
              <a:t>and lack of support in</a:t>
            </a:r>
            <a:r>
              <a:rPr lang="en-US" kern="100">
                <a:latin typeface="Hind Vadodara"/>
                <a:ea typeface="Calibri"/>
                <a:cs typeface="Hind Vadodara"/>
              </a:rPr>
              <a:t>,</a:t>
            </a:r>
            <a:r>
              <a:rPr lang="en-US" sz="1800" kern="100">
                <a:effectLst/>
                <a:latin typeface="Hind Vadodara"/>
                <a:ea typeface="Calibri"/>
                <a:cs typeface="Hind Vadodara"/>
              </a:rPr>
              <a:t> finding</a:t>
            </a:r>
            <a:r>
              <a:rPr lang="en-US" sz="1800" b="1" kern="100">
                <a:effectLst/>
                <a:latin typeface="Hind Vadodara"/>
                <a:ea typeface="Calibri"/>
                <a:cs typeface="Hind Vadodara"/>
              </a:rPr>
              <a:t> employment</a:t>
            </a:r>
            <a:r>
              <a:rPr lang="en-US" sz="1800" kern="100">
                <a:effectLst/>
                <a:latin typeface="Hind Vadodara"/>
                <a:ea typeface="Calibri"/>
                <a:cs typeface="Hind Vadodara"/>
              </a:rPr>
              <a:t>, particularly with fewer social connections and contacts</a:t>
            </a:r>
            <a:r>
              <a:rPr lang="en-US" kern="100">
                <a:latin typeface="Hind Vadodara"/>
                <a:ea typeface="Calibri"/>
                <a:cs typeface="Hind Vadodara"/>
              </a:rPr>
              <a:t>. They also highlighted</a:t>
            </a:r>
            <a:r>
              <a:rPr lang="en-US" sz="1800" kern="100">
                <a:effectLst/>
                <a:latin typeface="Hind Vadodara"/>
                <a:ea typeface="Calibri"/>
                <a:cs typeface="Hind Vadodara"/>
              </a:rPr>
              <a:t> the impact of the level of the minimum wage for under 18s.</a:t>
            </a:r>
          </a:p>
          <a:p>
            <a:pPr marL="285750" indent="-285750">
              <a:buFont typeface="Arial" panose="020B0604020202020204" pitchFamily="34" charset="0"/>
              <a:buChar char="•"/>
            </a:pPr>
            <a:endParaRPr lang="en-US" kern="100">
              <a:latin typeface="Hind Vadodara"/>
              <a:ea typeface="Calibri"/>
              <a:cs typeface="Hind Vadodara"/>
            </a:endParaRPr>
          </a:p>
          <a:p>
            <a:pPr marL="285750" indent="-285750">
              <a:buFont typeface="Arial" panose="020B0604020202020204" pitchFamily="34" charset="0"/>
              <a:buChar char="•"/>
            </a:pPr>
            <a:r>
              <a:rPr lang="en-US" sz="1800" kern="100">
                <a:effectLst/>
                <a:latin typeface="Hind Vadodara"/>
                <a:ea typeface="Calibri"/>
                <a:cs typeface="Hind Vadodara"/>
              </a:rPr>
              <a:t>Children and young people would like </a:t>
            </a:r>
            <a:r>
              <a:rPr lang="en-US" sz="1800" b="1" kern="100">
                <a:effectLst/>
                <a:latin typeface="Hind Vadodara"/>
                <a:ea typeface="Calibri"/>
                <a:cs typeface="Hind Vadodara"/>
              </a:rPr>
              <a:t>more opportunities for fun </a:t>
            </a:r>
            <a:r>
              <a:rPr lang="en-US" sz="1800" kern="100">
                <a:effectLst/>
                <a:latin typeface="Hind Vadodara"/>
                <a:ea typeface="Calibri"/>
                <a:cs typeface="Hind Vadodara"/>
              </a:rPr>
              <a:t>- more activities, more outside spaces, and better upkeep of the ones that are there. They spoke about the loss of community services due to funding cuts, particularly community </a:t>
            </a:r>
            <a:r>
              <a:rPr lang="en-US" sz="1800" kern="100" err="1">
                <a:effectLst/>
                <a:latin typeface="Hind Vadodara"/>
                <a:ea typeface="Calibri"/>
                <a:cs typeface="Hind Vadodara"/>
              </a:rPr>
              <a:t>centres</a:t>
            </a:r>
            <a:r>
              <a:rPr lang="en-US" sz="1800" kern="100">
                <a:effectLst/>
                <a:latin typeface="Hind Vadodara"/>
                <a:ea typeface="Calibri"/>
                <a:cs typeface="Hind Vadodara"/>
              </a:rPr>
              <a:t> and clubs</a:t>
            </a:r>
            <a:r>
              <a:rPr lang="en-US" kern="100">
                <a:latin typeface="Hind Vadodara"/>
                <a:ea typeface="Calibri"/>
                <a:cs typeface="Hind Vadodara"/>
              </a:rPr>
              <a:t>, how distance is often a barrier to participation and how better advertising of opportunities is needed. </a:t>
            </a:r>
          </a:p>
          <a:p>
            <a:pPr marL="285750" indent="-285750">
              <a:buFont typeface="Arial" panose="020B0604020202020204" pitchFamily="34" charset="0"/>
              <a:buChar char="•"/>
            </a:pPr>
            <a:endParaRPr lang="en-US" sz="1800" kern="100">
              <a:effectLst/>
              <a:latin typeface="Hind Vadodara"/>
              <a:ea typeface="Calibri"/>
              <a:cs typeface="Hind Vadodara"/>
            </a:endParaRPr>
          </a:p>
          <a:p>
            <a:pPr marL="285750" indent="-285750">
              <a:buFont typeface="Arial" panose="020B0604020202020204" pitchFamily="34" charset="0"/>
              <a:buChar char="•"/>
            </a:pPr>
            <a:r>
              <a:rPr lang="en-US" sz="1800" kern="100">
                <a:effectLst/>
                <a:latin typeface="Hind Vadodara"/>
                <a:ea typeface="Calibri"/>
                <a:cs typeface="Hind Vadodara"/>
              </a:rPr>
              <a:t>The quality, safety and reliability of </a:t>
            </a:r>
            <a:r>
              <a:rPr lang="en-US" sz="1800" b="1" kern="100">
                <a:effectLst/>
                <a:latin typeface="Hind Vadodara"/>
                <a:ea typeface="Calibri"/>
                <a:cs typeface="Hind Vadodara"/>
              </a:rPr>
              <a:t>travel</a:t>
            </a:r>
            <a:r>
              <a:rPr lang="en-US" sz="1800" kern="100">
                <a:effectLst/>
                <a:latin typeface="Hind Vadodara"/>
                <a:ea typeface="Calibri"/>
                <a:cs typeface="Hind Vadodara"/>
              </a:rPr>
              <a:t>, particularly buses, was a key concern for the children and young people we spoke to. Students highlighted the difference in experience between those whose schools ran buses and those who had to use public transport, including cost</a:t>
            </a:r>
            <a:r>
              <a:rPr lang="en-US" kern="100">
                <a:latin typeface="Hind Vadodara"/>
                <a:ea typeface="Calibri"/>
                <a:cs typeface="Hind Vadodara"/>
              </a:rPr>
              <a:t> and</a:t>
            </a:r>
            <a:r>
              <a:rPr lang="en-US" sz="1800" kern="100">
                <a:effectLst/>
                <a:latin typeface="Hind Vadodara"/>
                <a:ea typeface="Calibri"/>
                <a:cs typeface="Hind Vadodara"/>
              </a:rPr>
              <a:t> safety. </a:t>
            </a:r>
            <a:r>
              <a:rPr lang="en-US" kern="100">
                <a:latin typeface="Hind Vadodara"/>
                <a:ea typeface="Calibri"/>
                <a:cs typeface="Hind Vadodara"/>
              </a:rPr>
              <a:t>The reliability and availability of transport was particularly an issue for young people in rural areas, where it had an impact on their ability to access various services.</a:t>
            </a:r>
          </a:p>
          <a:p>
            <a:pPr marL="285750" indent="-285750">
              <a:buFont typeface="Arial" panose="020B0604020202020204" pitchFamily="34" charset="0"/>
              <a:buChar char="•"/>
            </a:pPr>
            <a:endParaRPr lang="en-US" sz="1800" kern="100">
              <a:effectLst/>
              <a:latin typeface="Hind Vadodara"/>
              <a:ea typeface="Calibri"/>
              <a:cs typeface="Hind Vadodara"/>
            </a:endParaRPr>
          </a:p>
          <a:p>
            <a:pPr marL="285750" indent="-285750">
              <a:buFont typeface="Arial" panose="020B0604020202020204" pitchFamily="34" charset="0"/>
              <a:buChar char="•"/>
            </a:pPr>
            <a:r>
              <a:rPr lang="en-US" sz="1800" kern="100">
                <a:effectLst/>
                <a:latin typeface="Hind Vadodara"/>
                <a:ea typeface="Calibri"/>
                <a:cs typeface="Hind Vadodara"/>
              </a:rPr>
              <a:t>The children and young people we spoke to called for more money for families </a:t>
            </a:r>
            <a:r>
              <a:rPr lang="en-US" kern="100">
                <a:latin typeface="Hind Vadodara"/>
                <a:ea typeface="Calibri"/>
                <a:cs typeface="Hind Vadodara"/>
              </a:rPr>
              <a:t>through the </a:t>
            </a:r>
            <a:r>
              <a:rPr lang="en-US" sz="1800" b="1" kern="100">
                <a:effectLst/>
                <a:latin typeface="Hind Vadodara"/>
                <a:ea typeface="Calibri"/>
                <a:cs typeface="Hind Vadodara"/>
              </a:rPr>
              <a:t>social security </a:t>
            </a:r>
            <a:r>
              <a:rPr lang="en-US" sz="1800" kern="100">
                <a:effectLst/>
                <a:latin typeface="Hind Vadodara"/>
                <a:ea typeface="Calibri"/>
                <a:cs typeface="Hind Vadodara"/>
              </a:rPr>
              <a:t>system, and shared experiences of difficulties their families have faced in accessing benefits and the stigma associated with it.</a:t>
            </a:r>
            <a:endParaRPr lang="en-US" sz="1800" b="1" kern="100">
              <a:effectLst/>
              <a:latin typeface="Hind Vadodara"/>
              <a:ea typeface="Calibri"/>
              <a:cs typeface="Hind Vadodara"/>
            </a:endParaRPr>
          </a:p>
          <a:p>
            <a:pPr>
              <a:lnSpc>
                <a:spcPct val="107000"/>
              </a:lnSpc>
              <a:spcAft>
                <a:spcPts val="800"/>
              </a:spcAft>
              <a:tabLst>
                <a:tab pos="457200" algn="l"/>
              </a:tabLst>
            </a:pPr>
            <a:br>
              <a:rPr lang="en-US" kern="100">
                <a:latin typeface="Hind Vadodara"/>
                <a:ea typeface="Calibri"/>
                <a:cs typeface="Hind Vadodara"/>
              </a:rPr>
            </a:br>
            <a:endParaRPr lang="en-GB" kern="100">
              <a:latin typeface="Hind Vadodara"/>
              <a:ea typeface="Calibri"/>
              <a:cs typeface="Hind Vadodara"/>
            </a:endParaRPr>
          </a:p>
          <a:p>
            <a:pPr marL="342900" indent="-342900">
              <a:lnSpc>
                <a:spcPct val="107000"/>
              </a:lnSpc>
              <a:spcAft>
                <a:spcPts val="800"/>
              </a:spcAft>
              <a:buFont typeface="Arial" panose="020B0604020202020204" pitchFamily="34" charset="0"/>
              <a:buChar char="•"/>
              <a:tabLst>
                <a:tab pos="457200" algn="l"/>
              </a:tabLst>
            </a:pPr>
            <a:endParaRPr lang="en-US">
              <a:latin typeface="Hind Vadodara"/>
              <a:ea typeface="Calibri"/>
              <a:cs typeface="Hind Vadodara"/>
            </a:endParaRPr>
          </a:p>
        </p:txBody>
      </p:sp>
    </p:spTree>
    <p:extLst>
      <p:ext uri="{BB962C8B-B14F-4D97-AF65-F5344CB8AC3E}">
        <p14:creationId xmlns:p14="http://schemas.microsoft.com/office/powerpoint/2010/main" val="32904530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241C2C-6772-C559-9B07-A5DD35597F5A}"/>
              </a:ext>
            </a:extLst>
          </p:cNvPr>
          <p:cNvSpPr txBox="1"/>
          <p:nvPr/>
        </p:nvSpPr>
        <p:spPr>
          <a:xfrm>
            <a:off x="0" y="562249"/>
            <a:ext cx="12192000" cy="5078313"/>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Quality was also an issue with some of the activities that children and young people had attended.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Everyone was saying ‘bring back the youth clubs’ but now that there’s more…the quality is bad.</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Young people spoke about it being difficult to know what is on in the local area and the need for services to use social media to better target young people. </a:t>
            </a:r>
          </a:p>
          <a:p>
            <a:endParaRPr lang="en-GB">
              <a:solidFill>
                <a:srgbClr val="FF9900"/>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Girl, 16: Sometimes you really have to look for things...I personally don't have Facebook, but I know my mum does so she always just sends me things...I would say open it out to different social media platforms.</a:t>
            </a:r>
          </a:p>
          <a:p>
            <a:endParaRPr lang="en-GB">
              <a:solidFill>
                <a:srgbClr val="215C98"/>
              </a:solidFill>
              <a:latin typeface="Calibri" panose="020F0502020204030204" pitchFamily="34" charset="0"/>
            </a:endParaRPr>
          </a:p>
          <a:p>
            <a:r>
              <a:rPr lang="en-US">
                <a:latin typeface="Hind Vadodara" panose="02000000000000000000" pitchFamily="2" charset="0"/>
                <a:cs typeface="Hind Vadodara" panose="02000000000000000000" pitchFamily="2" charset="0"/>
              </a:rPr>
              <a:t>Older teenagers felt that as a group, there was little provision for people their age that wasn’t prohibitively </a:t>
            </a:r>
          </a:p>
          <a:p>
            <a:r>
              <a:rPr lang="en-US">
                <a:latin typeface="Hind Vadodara" panose="02000000000000000000" pitchFamily="2" charset="0"/>
                <a:cs typeface="Hind Vadodara" panose="02000000000000000000" pitchFamily="2" charset="0"/>
              </a:rPr>
              <a:t>expensive. </a:t>
            </a:r>
          </a:p>
          <a:p>
            <a:pPr lvl="1"/>
            <a:endParaRPr lang="en-US"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There's a community centre in my area but… it's mainly for kids or old people.</a:t>
            </a:r>
            <a:endParaRPr lang="en-US" i="1">
              <a:solidFill>
                <a:schemeClr val="accent1"/>
              </a:solidFill>
              <a:latin typeface="Hind Vadodara" panose="02000000000000000000" pitchFamily="2" charset="0"/>
              <a:cs typeface="Hind Vadodara" panose="02000000000000000000" pitchFamily="2" charset="0"/>
            </a:endParaRPr>
          </a:p>
          <a:p>
            <a:endParaRPr lang="en-GB">
              <a:solidFill>
                <a:srgbClr val="215C98"/>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Girl, 15: It's kind of like you've got two options [in terms of finding things to do] - be </a:t>
            </a:r>
          </a:p>
          <a:p>
            <a:pPr lvl="1"/>
            <a:r>
              <a:rPr lang="en-GB" i="1">
                <a:solidFill>
                  <a:schemeClr val="accent1"/>
                </a:solidFill>
                <a:latin typeface="Hind Vadodara" panose="02000000000000000000" pitchFamily="2" charset="0"/>
                <a:cs typeface="Hind Vadodara" panose="02000000000000000000" pitchFamily="2" charset="0"/>
              </a:rPr>
              <a:t>an adult or have money.</a:t>
            </a:r>
          </a:p>
          <a:p>
            <a:endParaRPr lang="en-GB"/>
          </a:p>
        </p:txBody>
      </p:sp>
      <p:sp>
        <p:nvSpPr>
          <p:cNvPr id="4" name="TextBox 3">
            <a:extLst>
              <a:ext uri="{FF2B5EF4-FFF2-40B4-BE49-F238E27FC236}">
                <a16:creationId xmlns:a16="http://schemas.microsoft.com/office/drawing/2014/main" id="{E95E6A26-3C0E-0C86-601A-E53E908CB0C5}"/>
              </a:ext>
            </a:extLst>
          </p:cNvPr>
          <p:cNvSpPr txBox="1"/>
          <p:nvPr/>
        </p:nvSpPr>
        <p:spPr>
          <a:xfrm>
            <a:off x="0" y="100584"/>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Sports, leisure and community services</a:t>
            </a:r>
            <a:endParaRPr lang="en-GB" sz="2400"/>
          </a:p>
        </p:txBody>
      </p:sp>
    </p:spTree>
    <p:extLst>
      <p:ext uri="{BB962C8B-B14F-4D97-AF65-F5344CB8AC3E}">
        <p14:creationId xmlns:p14="http://schemas.microsoft.com/office/powerpoint/2010/main" val="2347835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1428D-8045-1235-95B5-BB1B74F39F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24371C-EA35-3EC5-DAA5-E1104F1EC1D8}"/>
              </a:ext>
            </a:extLst>
          </p:cNvPr>
          <p:cNvSpPr txBox="1"/>
          <p:nvPr/>
        </p:nvSpPr>
        <p:spPr>
          <a:xfrm>
            <a:off x="0" y="717409"/>
            <a:ext cx="12192000" cy="5355312"/>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Children and young people shared the positive impact community services had on their lives and the wider community.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[Mental health support organisation] that's what sort of got me out…because it's always so close as well to my own local area so I can always just walk and somewhere something [run by the organisation] will be on.</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 Boy, 17: I feel like youth centres could connect [areas with rival gangs]...when you’re there, it’s like you don’t care about anything else, like you’re just there to meet people, make friends and get along. </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Religious organisations were often mentioned as a key source of support.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I have a computer at home from our Pastor, because he gave us one.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 gurdwaras around here, they provide food…I'm pretty sure it is daily…</a:t>
            </a:r>
          </a:p>
          <a:p>
            <a:pPr lvl="1"/>
            <a:r>
              <a:rPr lang="en-GB" i="1">
                <a:solidFill>
                  <a:schemeClr val="accent1"/>
                </a:solidFill>
                <a:latin typeface="Hind Vadodara" panose="02000000000000000000" pitchFamily="2" charset="0"/>
                <a:cs typeface="Hind Vadodara" panose="02000000000000000000" pitchFamily="2" charset="0"/>
              </a:rPr>
              <a:t>Literally anyone is open to go there and have food.</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10: My church does a food bank…where they give food to people who can’t </a:t>
            </a:r>
          </a:p>
          <a:p>
            <a:pPr lvl="1"/>
            <a:r>
              <a:rPr lang="en-GB" i="1">
                <a:solidFill>
                  <a:schemeClr val="accent1"/>
                </a:solidFill>
                <a:latin typeface="Hind Vadodara" panose="02000000000000000000" pitchFamily="2" charset="0"/>
                <a:cs typeface="Hind Vadodara" panose="02000000000000000000" pitchFamily="2" charset="0"/>
              </a:rPr>
              <a:t>really afford that much food. People say there's different like varieties of food, drinks, </a:t>
            </a:r>
          </a:p>
          <a:p>
            <a:pPr lvl="1"/>
            <a:r>
              <a:rPr lang="en-GB" i="1">
                <a:solidFill>
                  <a:schemeClr val="accent1"/>
                </a:solidFill>
                <a:latin typeface="Hind Vadodara" panose="02000000000000000000" pitchFamily="2" charset="0"/>
                <a:cs typeface="Hind Vadodara" panose="02000000000000000000" pitchFamily="2" charset="0"/>
              </a:rPr>
              <a:t>other cooked food that you can take home with you.</a:t>
            </a:r>
          </a:p>
          <a:p>
            <a:pPr lvl="1"/>
            <a:endParaRPr lang="en-GB">
              <a:solidFill>
                <a:srgbClr val="BE5014"/>
              </a:solidFill>
              <a:latin typeface="Aptos" panose="020B0004020202020204" pitchFamily="34" charset="0"/>
              <a:cs typeface="Hind Vadodara" panose="02000000000000000000" pitchFamily="2" charset="0"/>
            </a:endParaRPr>
          </a:p>
        </p:txBody>
      </p:sp>
      <p:sp>
        <p:nvSpPr>
          <p:cNvPr id="4" name="TextBox 3">
            <a:extLst>
              <a:ext uri="{FF2B5EF4-FFF2-40B4-BE49-F238E27FC236}">
                <a16:creationId xmlns:a16="http://schemas.microsoft.com/office/drawing/2014/main" id="{FA54987F-DD7E-D68C-F581-DE3C047B2DED}"/>
              </a:ext>
            </a:extLst>
          </p:cNvPr>
          <p:cNvSpPr txBox="1"/>
          <p:nvPr/>
        </p:nvSpPr>
        <p:spPr>
          <a:xfrm>
            <a:off x="0" y="114193"/>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Sports, leisure and community services</a:t>
            </a:r>
            <a:endParaRPr lang="en-GB" sz="2400"/>
          </a:p>
        </p:txBody>
      </p:sp>
    </p:spTree>
    <p:extLst>
      <p:ext uri="{BB962C8B-B14F-4D97-AF65-F5344CB8AC3E}">
        <p14:creationId xmlns:p14="http://schemas.microsoft.com/office/powerpoint/2010/main" val="8342480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18C93-D661-A6E8-2F3A-3426A6AA03C7}"/>
              </a:ext>
            </a:extLst>
          </p:cNvPr>
          <p:cNvSpPr txBox="1"/>
          <p:nvPr/>
        </p:nvSpPr>
        <p:spPr>
          <a:xfrm>
            <a:off x="0" y="706523"/>
            <a:ext cx="12192000" cy="4247317"/>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As well as discussing existing provision or what they would like to have, children and young people spoke about the loss of community services they previously used due to funding cuts.</a:t>
            </a:r>
          </a:p>
          <a:p>
            <a:endParaRPr lang="en-US">
              <a:latin typeface="Hind Vadodara" panose="02000000000000000000" pitchFamily="2" charset="0"/>
              <a:cs typeface="Hind Vadodara" panose="02000000000000000000" pitchFamily="2" charset="0"/>
            </a:endParaRPr>
          </a:p>
          <a:p>
            <a:pPr lvl="1"/>
            <a:r>
              <a:rPr lang="en-US" i="1">
                <a:solidFill>
                  <a:schemeClr val="accent1"/>
                </a:solidFill>
                <a:latin typeface="Hind Vadodara" panose="02000000000000000000" pitchFamily="2" charset="0"/>
                <a:cs typeface="Hind Vadodara" panose="02000000000000000000" pitchFamily="2" charset="0"/>
              </a:rPr>
              <a:t>G</a:t>
            </a:r>
            <a:r>
              <a:rPr lang="en-GB" i="1" err="1">
                <a:solidFill>
                  <a:schemeClr val="accent1"/>
                </a:solidFill>
                <a:latin typeface="Hind Vadodara" panose="02000000000000000000" pitchFamily="2" charset="0"/>
                <a:cs typeface="Hind Vadodara" panose="02000000000000000000" pitchFamily="2" charset="0"/>
              </a:rPr>
              <a:t>irl</a:t>
            </a:r>
            <a:r>
              <a:rPr lang="en-GB" i="1">
                <a:solidFill>
                  <a:schemeClr val="accent1"/>
                </a:solidFill>
                <a:latin typeface="Hind Vadodara" panose="02000000000000000000" pitchFamily="2" charset="0"/>
                <a:cs typeface="Hind Vadodara" panose="02000000000000000000" pitchFamily="2" charset="0"/>
              </a:rPr>
              <a:t>, 15: We used to go to this…food club thing …it got shut down for some reason…Maybe because it didn't have funding... They used to basically invite people in and all the kids could come and it was kind of a…community centre. And they'd have food…and little activities all around, all the kids would go play and there was an outside bit. It was pretty nice. And then it just stopped. </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reflected on the impact the potential closure of his local adventure playground would have had on children in his community. </a:t>
            </a:r>
          </a:p>
          <a:p>
            <a:endParaRPr lang="en-GB">
              <a:effectLst/>
            </a:endParaRPr>
          </a:p>
          <a:p>
            <a:pPr lvl="1"/>
            <a:r>
              <a:rPr lang="en-GB" i="1">
                <a:solidFill>
                  <a:schemeClr val="accent1"/>
                </a:solidFill>
                <a:latin typeface="Hind Vadodara" panose="02000000000000000000" pitchFamily="2" charset="0"/>
                <a:cs typeface="Hind Vadodara" panose="02000000000000000000" pitchFamily="2" charset="0"/>
              </a:rPr>
              <a:t>Boy, 15: The adventure playground…was really close to getting shut down…our local MP, </a:t>
            </a:r>
          </a:p>
          <a:p>
            <a:pPr lvl="1"/>
            <a:r>
              <a:rPr lang="en-GB" i="1">
                <a:solidFill>
                  <a:schemeClr val="accent1"/>
                </a:solidFill>
                <a:latin typeface="Hind Vadodara" panose="02000000000000000000" pitchFamily="2" charset="0"/>
                <a:cs typeface="Hind Vadodara" panose="02000000000000000000" pitchFamily="2" charset="0"/>
              </a:rPr>
              <a:t>he kept that going. Obviously with the help of the community as well, but that is </a:t>
            </a:r>
          </a:p>
          <a:p>
            <a:pPr lvl="1"/>
            <a:r>
              <a:rPr lang="en-GB" i="1">
                <a:solidFill>
                  <a:schemeClr val="accent1"/>
                </a:solidFill>
                <a:latin typeface="Hind Vadodara" panose="02000000000000000000" pitchFamily="2" charset="0"/>
                <a:cs typeface="Hind Vadodara" panose="02000000000000000000" pitchFamily="2" charset="0"/>
              </a:rPr>
              <a:t>one of the key things we have in [PLACE] and a lot of kids go to that, so if that was </a:t>
            </a:r>
          </a:p>
          <a:p>
            <a:pPr lvl="1"/>
            <a:r>
              <a:rPr lang="en-GB" i="1">
                <a:solidFill>
                  <a:schemeClr val="accent1"/>
                </a:solidFill>
                <a:latin typeface="Hind Vadodara" panose="02000000000000000000" pitchFamily="2" charset="0"/>
                <a:cs typeface="Hind Vadodara" panose="02000000000000000000" pitchFamily="2" charset="0"/>
              </a:rPr>
              <a:t>to be shut down, I think it would destroy the young and upcoming generation.</a:t>
            </a:r>
            <a:endParaRPr lang="en-US">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DEBD1F97-B142-290C-A2A5-1840502E329F}"/>
              </a:ext>
            </a:extLst>
          </p:cNvPr>
          <p:cNvSpPr txBox="1"/>
          <p:nvPr/>
        </p:nvSpPr>
        <p:spPr>
          <a:xfrm>
            <a:off x="0" y="114193"/>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Sports, leisure and community services</a:t>
            </a:r>
            <a:endParaRPr lang="en-GB" sz="2400"/>
          </a:p>
        </p:txBody>
      </p:sp>
    </p:spTree>
    <p:extLst>
      <p:ext uri="{BB962C8B-B14F-4D97-AF65-F5344CB8AC3E}">
        <p14:creationId xmlns:p14="http://schemas.microsoft.com/office/powerpoint/2010/main" val="14906820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F10E9B1A-5582-A5BD-99F7-887D1806C833}"/>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C85A17BB-41BB-88E6-D103-F1486E8827BC}"/>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Travel</a:t>
            </a:r>
            <a:endParaRPr lang="en-US"/>
          </a:p>
        </p:txBody>
      </p:sp>
      <p:sp>
        <p:nvSpPr>
          <p:cNvPr id="2" name="Title 5">
            <a:extLst>
              <a:ext uri="{FF2B5EF4-FFF2-40B4-BE49-F238E27FC236}">
                <a16:creationId xmlns:a16="http://schemas.microsoft.com/office/drawing/2014/main" id="{6EAC7459-2E6A-897B-1B73-56217C06866E}"/>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4743721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AFD35B-5247-EC9E-6FD0-AD7293E9C257}"/>
              </a:ext>
            </a:extLst>
          </p:cNvPr>
          <p:cNvSpPr txBox="1"/>
          <p:nvPr/>
        </p:nvSpPr>
        <p:spPr>
          <a:xfrm>
            <a:off x="0" y="516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Travel</a:t>
            </a:r>
          </a:p>
        </p:txBody>
      </p:sp>
      <p:sp>
        <p:nvSpPr>
          <p:cNvPr id="3" name="TextBox 2">
            <a:extLst>
              <a:ext uri="{FF2B5EF4-FFF2-40B4-BE49-F238E27FC236}">
                <a16:creationId xmlns:a16="http://schemas.microsoft.com/office/drawing/2014/main" id="{5CED570C-EDBB-63E5-9F2F-701DEA4B87A3}"/>
              </a:ext>
            </a:extLst>
          </p:cNvPr>
          <p:cNvSpPr txBox="1"/>
          <p:nvPr/>
        </p:nvSpPr>
        <p:spPr>
          <a:xfrm>
            <a:off x="0" y="513335"/>
            <a:ext cx="12192000" cy="3416320"/>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As well as the cost of transport (as set out in the </a:t>
            </a:r>
            <a:r>
              <a:rPr lang="en-US">
                <a:latin typeface="Hind Vadodara" panose="02000000000000000000" pitchFamily="2" charset="0"/>
                <a:cs typeface="Hind Vadodara" panose="02000000000000000000" pitchFamily="2" charset="0"/>
                <a:hlinkClick r:id="rId2" action="ppaction://hlinksldjump"/>
              </a:rPr>
              <a:t>previous section</a:t>
            </a:r>
            <a:r>
              <a:rPr lang="en-US">
                <a:latin typeface="Hind Vadodara" panose="02000000000000000000" pitchFamily="2" charset="0"/>
                <a:cs typeface="Hind Vadodara" panose="02000000000000000000" pitchFamily="2" charset="0"/>
              </a:rPr>
              <a:t>) the quality, safety and reliability of public buses was a concern for children and young people, particularly when this was their only mode of transport.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It's not too bad, but sometimes it's late or it doesn't actually end up turning up at all, or the buses are too packed and you've got to wait for another one. </a:t>
            </a:r>
          </a:p>
          <a:p>
            <a:pPr lvl="1"/>
            <a:endParaRPr lang="en-GB" i="1">
              <a:solidFill>
                <a:srgbClr val="ED0000"/>
              </a:solidFill>
              <a:latin typeface="Aptos Narrow" panose="020B0004020202020204" pitchFamily="34"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Young person, 15: To feel safe on my bus, sometimes I've had to call some of my friends, so it looks like I'm doing something so people won't talk to me.</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13: I don’t really like them [buses]... some I’ve been on before go really close to a red light and they just </a:t>
            </a:r>
          </a:p>
          <a:p>
            <a:pPr lvl="1"/>
            <a:r>
              <a:rPr lang="en-GB" i="1">
                <a:solidFill>
                  <a:schemeClr val="accent1"/>
                </a:solidFill>
                <a:latin typeface="Hind Vadodara" panose="02000000000000000000" pitchFamily="2" charset="0"/>
                <a:cs typeface="Hind Vadodara" panose="02000000000000000000" pitchFamily="2" charset="0"/>
              </a:rPr>
              <a:t>slam the brakes, and you just fly forward and there’s not very much you can do about it... </a:t>
            </a:r>
          </a:p>
          <a:p>
            <a:pPr lvl="1"/>
            <a:endParaRPr lang="en-US"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324542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E24A2F-D60E-AF13-73D0-908D2F94170B}"/>
              </a:ext>
            </a:extLst>
          </p:cNvPr>
          <p:cNvSpPr txBox="1"/>
          <p:nvPr/>
        </p:nvSpPr>
        <p:spPr>
          <a:xfrm>
            <a:off x="0" y="516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Travel: school transport</a:t>
            </a:r>
          </a:p>
        </p:txBody>
      </p:sp>
      <p:sp>
        <p:nvSpPr>
          <p:cNvPr id="4" name="TextBox 3">
            <a:extLst>
              <a:ext uri="{FF2B5EF4-FFF2-40B4-BE49-F238E27FC236}">
                <a16:creationId xmlns:a16="http://schemas.microsoft.com/office/drawing/2014/main" id="{B59FFDCE-0340-25FD-8B69-244C7678C61C}"/>
              </a:ext>
            </a:extLst>
          </p:cNvPr>
          <p:cNvSpPr txBox="1"/>
          <p:nvPr/>
        </p:nvSpPr>
        <p:spPr>
          <a:xfrm>
            <a:off x="0" y="641351"/>
            <a:ext cx="12192000" cy="4247317"/>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The difference in experience for those students who could get a school bus versus those who had to take public buses was also discussed. For participants, the benefits of school transport included lower costs, greater safety and not being </a:t>
            </a:r>
            <a:r>
              <a:rPr lang="en-US" err="1">
                <a:latin typeface="Hind Vadodara" panose="02000000000000000000" pitchFamily="2" charset="0"/>
                <a:cs typeface="Hind Vadodara" panose="02000000000000000000" pitchFamily="2" charset="0"/>
              </a:rPr>
              <a:t>penalised</a:t>
            </a:r>
            <a:r>
              <a:rPr lang="en-US">
                <a:latin typeface="Hind Vadodara" panose="02000000000000000000" pitchFamily="2" charset="0"/>
                <a:cs typeface="Hind Vadodara" panose="02000000000000000000" pitchFamily="2" charset="0"/>
              </a:rPr>
              <a:t> if the bus was running late.</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I was bullied a lot in school, and it continued on the bus, but because it was a public bus, there was nothing I could do about it. Whereas on the school buses…there can be behaviour control because it's a school bus. </a:t>
            </a:r>
            <a:endParaRPr lang="en-US" i="1">
              <a:solidFill>
                <a:schemeClr val="accent1"/>
              </a:solidFill>
              <a:latin typeface="Hind Vadodara" panose="02000000000000000000" pitchFamily="2" charset="0"/>
              <a:cs typeface="Hind Vadodara" panose="02000000000000000000" pitchFamily="2" charset="0"/>
            </a:endParaRPr>
          </a:p>
          <a:p>
            <a:endParaRPr lang="en-GB" sz="1800">
              <a:effectLst/>
              <a:latin typeface="Segoe UI" panose="020B0502040204020203" pitchFamily="34" charset="0"/>
            </a:endParaRPr>
          </a:p>
          <a:p>
            <a:pPr lvl="1"/>
            <a:r>
              <a:rPr lang="en-GB" i="1">
                <a:solidFill>
                  <a:schemeClr val="accent1"/>
                </a:solidFill>
                <a:latin typeface="Hind Vadodara" panose="02000000000000000000" pitchFamily="2" charset="0"/>
                <a:cs typeface="Hind Vadodara" panose="02000000000000000000" pitchFamily="2" charset="0"/>
              </a:rPr>
              <a:t>Boy, 12: I had to wait for another bus to come since our first bus was late, so I got to school at...ten to, when you’re supposed to be here at twenty to. So, I got a late. That happened twice in a row…they’re not reliable.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The fact we don't have a school bus is…costing a lot more for some people than it would be to just </a:t>
            </a:r>
          </a:p>
          <a:p>
            <a:pPr lvl="1"/>
            <a:r>
              <a:rPr lang="en-GB" i="1">
                <a:solidFill>
                  <a:schemeClr val="accent1"/>
                </a:solidFill>
                <a:latin typeface="Hind Vadodara" panose="02000000000000000000" pitchFamily="2" charset="0"/>
                <a:cs typeface="Hind Vadodara" panose="02000000000000000000" pitchFamily="2" charset="0"/>
              </a:rPr>
              <a:t>have a school bus to…an area near your house. Instead, we're getting public transport, </a:t>
            </a:r>
          </a:p>
          <a:p>
            <a:pPr lvl="1"/>
            <a:r>
              <a:rPr lang="en-GB" i="1">
                <a:solidFill>
                  <a:schemeClr val="accent1"/>
                </a:solidFill>
                <a:latin typeface="Hind Vadodara" panose="02000000000000000000" pitchFamily="2" charset="0"/>
                <a:cs typeface="Hind Vadodara" panose="02000000000000000000" pitchFamily="2" charset="0"/>
              </a:rPr>
              <a:t>which is cancelled and delayed and stops you from getting to school on snow days.</a:t>
            </a:r>
          </a:p>
          <a:p>
            <a:endParaRPr lang="en-GB" sz="1800">
              <a:effectLst/>
              <a:latin typeface="Segoe UI" panose="020B0502040204020203" pitchFamily="34" charset="0"/>
            </a:endParaRPr>
          </a:p>
          <a:p>
            <a:endParaRPr lang="en-GB"/>
          </a:p>
        </p:txBody>
      </p:sp>
    </p:spTree>
    <p:extLst>
      <p:ext uri="{BB962C8B-B14F-4D97-AF65-F5344CB8AC3E}">
        <p14:creationId xmlns:p14="http://schemas.microsoft.com/office/powerpoint/2010/main" val="5039828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1F916-BB43-3AD8-07FA-A3ACF041F377}"/>
              </a:ext>
            </a:extLst>
          </p:cNvPr>
          <p:cNvSpPr txBox="1"/>
          <p:nvPr/>
        </p:nvSpPr>
        <p:spPr>
          <a:xfrm>
            <a:off x="0" y="513335"/>
            <a:ext cx="12192000" cy="5632311"/>
          </a:xfrm>
          <a:prstGeom prst="rect">
            <a:avLst/>
          </a:prstGeom>
          <a:noFill/>
        </p:spPr>
        <p:txBody>
          <a:bodyPr wrap="square" lIns="91440" tIns="45720" rIns="91440" bIns="45720" anchor="t">
            <a:spAutoFit/>
          </a:bodyPr>
          <a:lstStyle/>
          <a:p>
            <a:r>
              <a:rPr lang="en-GB">
                <a:latin typeface="Hind Vadodara"/>
                <a:cs typeface="Hind Vadodara"/>
              </a:rPr>
              <a:t>In rural areas, children and young people spoke about a lack of reliable transport options.</a:t>
            </a:r>
            <a:endParaRPr lang="en-GB" i="1">
              <a:solidFill>
                <a:schemeClr val="accent1"/>
              </a:solidFill>
              <a:latin typeface="Hind Vadodara"/>
              <a:cs typeface="Hind Vadodara"/>
            </a:endParaRP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Public transport is awful… Inconsistent….We’ve got one bus that comes through.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This meant they faced barriers in accessing health services, leisure activities and education.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But the hospital is now in [PLACE]. It can take an hour and 15 minutes on a bus if you needed to go to A&amp;E.</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I want to go to college in [PLACE] – you have to get up really early at 6am, and you get back late at 7pm. The bus takes forever.</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But [five-a-side football] is all the way in [PLACE], that means you have to get a lift.</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With limited public transport and their reliance on lifts from parents and others, </a:t>
            </a:r>
          </a:p>
          <a:p>
            <a:r>
              <a:rPr lang="en-GB">
                <a:latin typeface="Hind Vadodara"/>
                <a:cs typeface="Hind Vadodara"/>
              </a:rPr>
              <a:t>young people in rural areas spoke about their desire to learn to drive, but also the cost </a:t>
            </a:r>
            <a:br>
              <a:rPr lang="en-GB">
                <a:latin typeface="Hind Vadodara"/>
                <a:cs typeface="Hind Vadodara"/>
              </a:rPr>
            </a:br>
            <a:r>
              <a:rPr lang="en-GB">
                <a:latin typeface="Hind Vadodara"/>
                <a:cs typeface="Hind Vadodara"/>
              </a:rPr>
              <a:t>barrier to doing so. </a:t>
            </a:r>
          </a:p>
          <a:p>
            <a:endParaRPr lang="en-GB" sz="1800" b="0" i="0">
              <a:solidFill>
                <a:srgbClr val="605E5C"/>
              </a:solidFill>
              <a:effectLst/>
              <a:latin typeface="Calibri" panose="020F0502020204030204" pitchFamily="34" charset="0"/>
            </a:endParaRPr>
          </a:p>
          <a:p>
            <a:pPr lvl="1"/>
            <a:r>
              <a:rPr lang="en-GB" i="1">
                <a:solidFill>
                  <a:schemeClr val="accent1"/>
                </a:solidFill>
                <a:latin typeface="Hind Vadodara"/>
                <a:cs typeface="Hind Vadodara"/>
              </a:rPr>
              <a:t>Boy 18: It’s just so expensive to get a driving licence. Like 6 months of lessons.  </a:t>
            </a:r>
          </a:p>
          <a:p>
            <a:endParaRPr lang="en-GB">
              <a:latin typeface="Hind Vadodara" panose="02000000000000000000" pitchFamily="2" charset="0"/>
              <a:cs typeface="Hind Vadodara" panose="02000000000000000000" pitchFamily="2" charset="0"/>
            </a:endParaRPr>
          </a:p>
          <a:p>
            <a:endParaRPr lang="en-GB" sz="1800" b="0" i="0">
              <a:solidFill>
                <a:srgbClr val="605E5C"/>
              </a:solidFill>
              <a:effectLst/>
              <a:latin typeface="Calibri" panose="020F0502020204030204" pitchFamily="34" charset="0"/>
            </a:endParaRPr>
          </a:p>
        </p:txBody>
      </p:sp>
      <p:sp>
        <p:nvSpPr>
          <p:cNvPr id="4" name="TextBox 3">
            <a:extLst>
              <a:ext uri="{FF2B5EF4-FFF2-40B4-BE49-F238E27FC236}">
                <a16:creationId xmlns:a16="http://schemas.microsoft.com/office/drawing/2014/main" id="{45F79D58-DADC-0624-E78F-0627F8BF9E72}"/>
              </a:ext>
            </a:extLst>
          </p:cNvPr>
          <p:cNvSpPr txBox="1"/>
          <p:nvPr/>
        </p:nvSpPr>
        <p:spPr>
          <a:xfrm>
            <a:off x="0" y="516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Travel: rural transport</a:t>
            </a:r>
          </a:p>
        </p:txBody>
      </p:sp>
    </p:spTree>
    <p:extLst>
      <p:ext uri="{BB962C8B-B14F-4D97-AF65-F5344CB8AC3E}">
        <p14:creationId xmlns:p14="http://schemas.microsoft.com/office/powerpoint/2010/main" val="3421245675"/>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7E319-1611-03CB-5B43-0E7622E7825D}"/>
              </a:ext>
            </a:extLst>
          </p:cNvPr>
          <p:cNvSpPr txBox="1"/>
          <p:nvPr/>
        </p:nvSpPr>
        <p:spPr>
          <a:xfrm>
            <a:off x="0" y="513335"/>
            <a:ext cx="12192000" cy="4154984"/>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Cycling was not seen as a feasible alternative due to the risk posed by speeding cars and drink drivers on rural roads.</a:t>
            </a:r>
          </a:p>
          <a:p>
            <a:endParaRPr lang="en-GB">
              <a:latin typeface="Hind Vadodara" panose="02000000000000000000" pitchFamily="2" charset="0"/>
              <a:cs typeface="Hind Vadodara" panose="02000000000000000000" pitchFamily="2"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19AC86"/>
                </a:solidFill>
                <a:effectLst/>
                <a:uLnTx/>
                <a:uFillTx/>
                <a:latin typeface="Hind Vadodara" panose="02000000000000000000" pitchFamily="2" charset="0"/>
                <a:ea typeface="+mn-ea"/>
                <a:cs typeface="Hind Vadodara" panose="02000000000000000000" pitchFamily="2" charset="0"/>
              </a:rPr>
              <a:t>Boy 15: Up [PLACE] speed limits along is like 70 and there are no streetlights at all… if you're going to cycle along that, you're probably going to end up in a ditch. </a:t>
            </a:r>
          </a:p>
          <a:p>
            <a:pPr lvl="1" fontAlgn="base">
              <a:lnSpc>
                <a:spcPts val="1457"/>
              </a:lnSpc>
              <a:spcAft>
                <a:spcPts val="550"/>
              </a:spcAft>
            </a:pPr>
            <a:r>
              <a:rPr lang="en-GB" i="1">
                <a:solidFill>
                  <a:schemeClr val="accent1"/>
                </a:solidFill>
                <a:latin typeface="Hind Vadodara" panose="02000000000000000000" pitchFamily="2" charset="0"/>
                <a:cs typeface="Hind Vadodara" panose="02000000000000000000" pitchFamily="2" charset="0"/>
              </a:rPr>
              <a:t> </a:t>
            </a:r>
            <a:br>
              <a:rPr lang="en-GB" i="1">
                <a:solidFill>
                  <a:schemeClr val="accent1"/>
                </a:solidFill>
                <a:latin typeface="Hind Vadodara" panose="02000000000000000000" pitchFamily="2" charset="0"/>
                <a:cs typeface="Hind Vadodara" panose="02000000000000000000" pitchFamily="2" charset="0"/>
              </a:rPr>
            </a:br>
            <a:r>
              <a:rPr lang="en-GB" i="1">
                <a:solidFill>
                  <a:schemeClr val="accent1"/>
                </a:solidFill>
                <a:latin typeface="Hind Vadodara" panose="02000000000000000000" pitchFamily="2" charset="0"/>
                <a:cs typeface="Hind Vadodara" panose="02000000000000000000" pitchFamily="2" charset="0"/>
              </a:rPr>
              <a:t>Boy 18: And yeah, it's quite often we get drink drivers around here.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There was also evidence that children and young people in rural areas saw a direct link between the lack of public transport provision and their inability to access better education and employment opportunities.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Especially in [PLACE], jobs are few and far between. And when you don't have regular transport, you </a:t>
            </a:r>
          </a:p>
          <a:p>
            <a:pPr lvl="1"/>
            <a:r>
              <a:rPr lang="en-GB" i="1">
                <a:solidFill>
                  <a:schemeClr val="accent1"/>
                </a:solidFill>
                <a:latin typeface="Hind Vadodara" panose="02000000000000000000" pitchFamily="2" charset="0"/>
                <a:cs typeface="Hind Vadodara" panose="02000000000000000000" pitchFamily="2" charset="0"/>
              </a:rPr>
              <a:t>can't get a job anywhere else. </a:t>
            </a:r>
          </a:p>
          <a:p>
            <a:pPr lvl="1"/>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14: If you want to get a good job, you have to go to [PLACE] college. But not </a:t>
            </a:r>
          </a:p>
          <a:p>
            <a:pPr lvl="1"/>
            <a:r>
              <a:rPr lang="en-GB" i="1">
                <a:solidFill>
                  <a:schemeClr val="accent1"/>
                </a:solidFill>
                <a:latin typeface="Hind Vadodara" panose="02000000000000000000" pitchFamily="2" charset="0"/>
                <a:cs typeface="Hind Vadodara" panose="02000000000000000000" pitchFamily="2" charset="0"/>
              </a:rPr>
              <a:t>everyone has access to that. My friend doesn’t have a car.</a:t>
            </a:r>
            <a:endParaRPr lang="en-GB"/>
          </a:p>
        </p:txBody>
      </p:sp>
      <p:sp>
        <p:nvSpPr>
          <p:cNvPr id="6" name="TextBox 5">
            <a:extLst>
              <a:ext uri="{FF2B5EF4-FFF2-40B4-BE49-F238E27FC236}">
                <a16:creationId xmlns:a16="http://schemas.microsoft.com/office/drawing/2014/main" id="{C3E3748C-DB4B-2EAB-540B-F196141704C5}"/>
              </a:ext>
            </a:extLst>
          </p:cNvPr>
          <p:cNvSpPr txBox="1"/>
          <p:nvPr/>
        </p:nvSpPr>
        <p:spPr>
          <a:xfrm>
            <a:off x="0" y="516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Travel: rural transport</a:t>
            </a:r>
          </a:p>
        </p:txBody>
      </p:sp>
    </p:spTree>
    <p:extLst>
      <p:ext uri="{BB962C8B-B14F-4D97-AF65-F5344CB8AC3E}">
        <p14:creationId xmlns:p14="http://schemas.microsoft.com/office/powerpoint/2010/main" val="26603342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68BC62D1-973C-364E-B8FC-7174C7244040}"/>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D5D60540-E3FC-78BC-F680-4CBB18016128}"/>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Health</a:t>
            </a:r>
            <a:endParaRPr lang="en-US"/>
          </a:p>
        </p:txBody>
      </p:sp>
      <p:sp>
        <p:nvSpPr>
          <p:cNvPr id="2" name="Title 5">
            <a:extLst>
              <a:ext uri="{FF2B5EF4-FFF2-40B4-BE49-F238E27FC236}">
                <a16:creationId xmlns:a16="http://schemas.microsoft.com/office/drawing/2014/main" id="{A3DA63A9-9590-FC46-0C1F-4ED49E02FF8E}"/>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4883715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84B0-81DE-B28D-7D07-30666DD297D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F1E5279-8626-010F-C250-82044984361F}"/>
              </a:ext>
            </a:extLst>
          </p:cNvPr>
          <p:cNvSpPr txBox="1"/>
          <p:nvPr/>
        </p:nvSpPr>
        <p:spPr>
          <a:xfrm>
            <a:off x="-3651" y="4452007"/>
            <a:ext cx="12191999" cy="147732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Hind Vadodara"/>
              <a:cs typeface="Hind Vadodara"/>
            </a:endParaRPr>
          </a:p>
          <a:p>
            <a:pPr marL="285750" indent="-285750">
              <a:buFont typeface="Arial"/>
              <a:buChar char="•"/>
            </a:pPr>
            <a:r>
              <a:rPr lang="en-GB">
                <a:latin typeface="Hind Vadodara"/>
                <a:cs typeface="Hind Vadodara"/>
              </a:rPr>
              <a:t>Children from schools in the most deprived areas were also less likely to report having good access to healthcare (77%), and having a healthy diet (69%), than those in the least deprived schools (84% and 83% respectively). </a:t>
            </a:r>
            <a:endParaRPr lang="en-GB">
              <a:ea typeface="Calibri" panose="020F0502020204030204"/>
              <a:cs typeface="Calibri" panose="020F0502020204030204"/>
            </a:endParaRPr>
          </a:p>
          <a:p>
            <a:endParaRPr lang="en-GB">
              <a:latin typeface="Hind Vadodara"/>
              <a:cs typeface="Hind Vadodara"/>
            </a:endParaRPr>
          </a:p>
          <a:p>
            <a:endParaRPr lang="en-GB">
              <a:latin typeface="Hind Vadodara"/>
              <a:cs typeface="Hind Vadodara"/>
            </a:endParaRPr>
          </a:p>
        </p:txBody>
      </p:sp>
      <p:sp>
        <p:nvSpPr>
          <p:cNvPr id="5" name="TextBox 2">
            <a:extLst>
              <a:ext uri="{FF2B5EF4-FFF2-40B4-BE49-F238E27FC236}">
                <a16:creationId xmlns:a16="http://schemas.microsoft.com/office/drawing/2014/main" id="{0D8F3C85-F05E-EF06-1356-809AF5756FCE}"/>
              </a:ext>
            </a:extLst>
          </p:cNvPr>
          <p:cNvSpPr txBox="1"/>
          <p:nvPr/>
        </p:nvSpPr>
        <p:spPr>
          <a:xfrm>
            <a:off x="146538" y="298666"/>
            <a:ext cx="12191999" cy="184665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Physical Health</a:t>
            </a:r>
            <a:br>
              <a:rPr lang="en-GB" sz="2400" b="1">
                <a:latin typeface="Hind Vadodara"/>
                <a:cs typeface="Hind Vadodara"/>
              </a:rPr>
            </a:br>
            <a:endParaRPr lang="en-US">
              <a:ea typeface="Calibri" panose="020F0502020204030204"/>
              <a:cs typeface="Calibri" panose="020F0502020204030204"/>
            </a:endParaRPr>
          </a:p>
          <a:p>
            <a:pPr marL="285750" indent="-285750">
              <a:buFont typeface="Arial" panose="020B0604020202020204" pitchFamily="34" charset="0"/>
              <a:buChar char="•"/>
            </a:pPr>
            <a:r>
              <a:rPr lang="en-GB">
                <a:latin typeface="Hind Vadodara"/>
                <a:cs typeface="Hind Vadodara"/>
              </a:rPr>
              <a:t>A smaller proportion of children from lower-income backgrounds reported </a:t>
            </a:r>
            <a:r>
              <a:rPr lang="en-GB" b="1">
                <a:latin typeface="Hind Vadodara"/>
                <a:cs typeface="Hind Vadodara"/>
              </a:rPr>
              <a:t>access to good healthcare and a healthy diet, </a:t>
            </a:r>
            <a:r>
              <a:rPr lang="en-GB">
                <a:latin typeface="Hind Vadodara"/>
                <a:cs typeface="Hind Vadodara"/>
              </a:rPr>
              <a:t>compared to those from higher-income backgrounds.</a:t>
            </a:r>
            <a:br>
              <a:rPr lang="en-GB">
                <a:latin typeface="Hind Vadodara"/>
                <a:cs typeface="Hind Vadodara"/>
              </a:rPr>
            </a:br>
            <a:endParaRPr lang="en-GB" i="1">
              <a:latin typeface="Hind Vadodara"/>
              <a:cs typeface="Hind Vadodara"/>
            </a:endParaRPr>
          </a:p>
          <a:p>
            <a:pPr lvl="1"/>
            <a:endParaRPr lang="en-GB">
              <a:latin typeface="Hind Vadodara"/>
              <a:ea typeface="Calibri" panose="020F0502020204030204"/>
              <a:cs typeface="Hind Vadodara"/>
            </a:endParaRPr>
          </a:p>
        </p:txBody>
      </p:sp>
      <p:pic>
        <p:nvPicPr>
          <p:cNvPr id="4" name="Picture 3" descr="A close-up of a logo&#10;&#10;AI-generated content may be incorrect.">
            <a:extLst>
              <a:ext uri="{FF2B5EF4-FFF2-40B4-BE49-F238E27FC236}">
                <a16:creationId xmlns:a16="http://schemas.microsoft.com/office/drawing/2014/main" id="{F02F5E66-6E3C-5222-3A82-F45D1BB9D89F}"/>
              </a:ext>
            </a:extLst>
          </p:cNvPr>
          <p:cNvPicPr>
            <a:picLocks noChangeAspect="1"/>
          </p:cNvPicPr>
          <p:nvPr/>
        </p:nvPicPr>
        <p:blipFill>
          <a:blip r:embed="rId2"/>
          <a:srcRect r="116" b="8139"/>
          <a:stretch/>
        </p:blipFill>
        <p:spPr>
          <a:xfrm>
            <a:off x="4405085" y="1978383"/>
            <a:ext cx="6724986" cy="909261"/>
          </a:xfrm>
          <a:prstGeom prst="rect">
            <a:avLst/>
          </a:prstGeom>
          <a:ln>
            <a:solidFill>
              <a:srgbClr val="19AC86"/>
            </a:solidFill>
          </a:ln>
        </p:spPr>
      </p:pic>
      <p:pic>
        <p:nvPicPr>
          <p:cNvPr id="13" name="Picture 12" descr="A green and white rectangular box with white text&#10;&#10;AI-generated content may be incorrect.">
            <a:extLst>
              <a:ext uri="{FF2B5EF4-FFF2-40B4-BE49-F238E27FC236}">
                <a16:creationId xmlns:a16="http://schemas.microsoft.com/office/drawing/2014/main" id="{F26C3DD5-8FAC-274B-9149-316C117C5CC6}"/>
              </a:ext>
            </a:extLst>
          </p:cNvPr>
          <p:cNvPicPr>
            <a:picLocks noChangeAspect="1"/>
          </p:cNvPicPr>
          <p:nvPr/>
        </p:nvPicPr>
        <p:blipFill>
          <a:blip r:embed="rId3"/>
          <a:srcRect l="-82" t="-115" r="146" b="91274"/>
          <a:stretch/>
        </p:blipFill>
        <p:spPr>
          <a:xfrm>
            <a:off x="237322" y="3015953"/>
            <a:ext cx="10875792" cy="604783"/>
          </a:xfrm>
          <a:prstGeom prst="rect">
            <a:avLst/>
          </a:prstGeom>
          <a:ln>
            <a:solidFill>
              <a:srgbClr val="19AC86"/>
            </a:solidFill>
          </a:ln>
        </p:spPr>
      </p:pic>
      <p:pic>
        <p:nvPicPr>
          <p:cNvPr id="14" name="Picture 13" descr="A green and white rectangular box with white text&#10;&#10;AI-generated content may be incorrect.">
            <a:extLst>
              <a:ext uri="{FF2B5EF4-FFF2-40B4-BE49-F238E27FC236}">
                <a16:creationId xmlns:a16="http://schemas.microsoft.com/office/drawing/2014/main" id="{4DC25964-0BB4-1F88-26D5-0C24AF327210}"/>
              </a:ext>
            </a:extLst>
          </p:cNvPr>
          <p:cNvPicPr>
            <a:picLocks noChangeAspect="1"/>
          </p:cNvPicPr>
          <p:nvPr/>
        </p:nvPicPr>
        <p:blipFill>
          <a:blip r:embed="rId3"/>
          <a:srcRect l="-45" t="90449" r="45" b="1036"/>
          <a:stretch/>
        </p:blipFill>
        <p:spPr>
          <a:xfrm>
            <a:off x="235836" y="3618769"/>
            <a:ext cx="10880095" cy="581943"/>
          </a:xfrm>
          <a:prstGeom prst="rect">
            <a:avLst/>
          </a:prstGeom>
          <a:ln>
            <a:solidFill>
              <a:srgbClr val="19AC86"/>
            </a:solidFill>
          </a:ln>
        </p:spPr>
      </p:pic>
    </p:spTree>
    <p:extLst>
      <p:ext uri="{BB962C8B-B14F-4D97-AF65-F5344CB8AC3E}">
        <p14:creationId xmlns:p14="http://schemas.microsoft.com/office/powerpoint/2010/main" val="253985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38EC-AE7E-558B-F6FE-26F98B1199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3C313E-7E0F-1E8B-E24F-2246905A9CCB}"/>
              </a:ext>
            </a:extLst>
          </p:cNvPr>
          <p:cNvSpPr txBox="1"/>
          <p:nvPr/>
        </p:nvSpPr>
        <p:spPr>
          <a:xfrm>
            <a:off x="0" y="373147"/>
            <a:ext cx="12192000" cy="3771866"/>
          </a:xfrm>
          <a:prstGeom prst="rect">
            <a:avLst/>
          </a:prstGeom>
          <a:noFill/>
        </p:spPr>
        <p:txBody>
          <a:bodyPr wrap="square" lIns="91440" tIns="45720" rIns="91440" bIns="45720" anchor="t">
            <a:spAutoFit/>
          </a:bodyPr>
          <a:lstStyle/>
          <a:p>
            <a:r>
              <a:rPr lang="en-GB" sz="2400" b="1">
                <a:latin typeface="Hind Vadodara"/>
                <a:cs typeface="Hind Vadodara"/>
              </a:rPr>
              <a:t>RQ3: </a:t>
            </a:r>
            <a:r>
              <a:rPr lang="en-US" sz="2400" b="1">
                <a:effectLst/>
                <a:latin typeface="Hind Vadodara"/>
                <a:cs typeface="Hind Vadodara"/>
              </a:rPr>
              <a:t>How do children with experience of poverty think that services can be improved to reduce </a:t>
            </a:r>
            <a:r>
              <a:rPr lang="en-US" sz="2400" b="1">
                <a:latin typeface="Hind Vadodara"/>
                <a:cs typeface="Hind Vadodara"/>
              </a:rPr>
              <a:t>its impact on their lives? </a:t>
            </a:r>
            <a:r>
              <a:rPr lang="en-US" sz="2400" b="1">
                <a:effectLst/>
                <a:latin typeface="Hind Vadodara"/>
                <a:cs typeface="Hind Vadodara"/>
              </a:rPr>
              <a:t>[3/3]</a:t>
            </a:r>
            <a:endParaRPr lang="en-US" sz="2400" kern="100">
              <a:effectLst/>
              <a:latin typeface="Hind Vadodara" panose="02000000000000000000" pitchFamily="2" charset="0"/>
              <a:ea typeface="Calibri" panose="020F0502020204030204" pitchFamily="34" charset="0"/>
              <a:cs typeface="Hind Vadodara" panose="02000000000000000000" pitchFamily="2" charset="0"/>
            </a:endParaRPr>
          </a:p>
          <a:p>
            <a:pPr marL="342900" indent="-342900">
              <a:lnSpc>
                <a:spcPct val="107000"/>
              </a:lnSpc>
              <a:spcAft>
                <a:spcPts val="800"/>
              </a:spcAft>
              <a:buFont typeface="Arial" panose="020B0604020202020204" pitchFamily="34" charset="0"/>
              <a:buChar char="•"/>
              <a:tabLst>
                <a:tab pos="457200" algn="l"/>
              </a:tabLst>
            </a:pPr>
            <a:endParaRPr lang="en-US" sz="1000" kern="100">
              <a:latin typeface="Hind Vadodara"/>
              <a:ea typeface="Calibri"/>
              <a:cs typeface="Hind Vadodara"/>
            </a:endParaRPr>
          </a:p>
          <a:p>
            <a:pPr marL="342900" indent="-342900">
              <a:lnSpc>
                <a:spcPct val="107000"/>
              </a:lnSpc>
              <a:spcAft>
                <a:spcPts val="800"/>
              </a:spcAft>
              <a:buFont typeface="Arial" panose="020B0604020202020204" pitchFamily="34" charset="0"/>
              <a:buChar char="•"/>
              <a:tabLst>
                <a:tab pos="457200" algn="l"/>
              </a:tabLst>
            </a:pPr>
            <a:r>
              <a:rPr lang="en-US" sz="1800" kern="100">
                <a:effectLst/>
                <a:latin typeface="Hind Vadodara"/>
                <a:ea typeface="Calibri"/>
                <a:cs typeface="Hind Vadodara"/>
              </a:rPr>
              <a:t>Discussions around </a:t>
            </a:r>
            <a:r>
              <a:rPr lang="en-US" sz="1800" b="1" kern="100">
                <a:effectLst/>
                <a:latin typeface="Hind Vadodara"/>
                <a:ea typeface="Calibri"/>
                <a:cs typeface="Hind Vadodara"/>
              </a:rPr>
              <a:t>health</a:t>
            </a:r>
            <a:r>
              <a:rPr lang="en-US" sz="1800" kern="100">
                <a:effectLst/>
                <a:latin typeface="Hind Vadodara"/>
                <a:ea typeface="Calibri"/>
                <a:cs typeface="Hind Vadodara"/>
              </a:rPr>
              <a:t> focused on mental health provision, particularly waiting times and quality of care. Children and young people think more could be done to prevent physical health issues and improve the NHS, including better outreach and a </a:t>
            </a:r>
            <a:r>
              <a:rPr lang="en-US">
                <a:latin typeface="Hind Vadodara" panose="02000000000000000000" pitchFamily="2" charset="0"/>
                <a:cs typeface="Hind Vadodara" panose="02000000000000000000" pitchFamily="2" charset="0"/>
              </a:rPr>
              <a:t>recognition of the barriers service users on lower incomes face</a:t>
            </a:r>
            <a:r>
              <a:rPr lang="en-US" sz="1800" kern="100">
                <a:effectLst/>
                <a:latin typeface="Hind Vadodara"/>
                <a:ea typeface="Calibri"/>
                <a:cs typeface="Hind Vadodara"/>
              </a:rPr>
              <a:t>.  </a:t>
            </a:r>
          </a:p>
          <a:p>
            <a:pPr marL="342900" indent="-342900">
              <a:lnSpc>
                <a:spcPct val="107000"/>
              </a:lnSpc>
              <a:spcAft>
                <a:spcPts val="800"/>
              </a:spcAft>
              <a:buFont typeface="Arial" panose="020B0604020202020204" pitchFamily="34" charset="0"/>
              <a:buChar char="•"/>
              <a:tabLst>
                <a:tab pos="457200" algn="l"/>
              </a:tabLst>
            </a:pPr>
            <a:r>
              <a:rPr lang="en-US" kern="100">
                <a:latin typeface="Hind Vadodara"/>
                <a:ea typeface="Calibri"/>
                <a:cs typeface="Hind Vadodara"/>
              </a:rPr>
              <a:t>Young people with experience of </a:t>
            </a:r>
            <a:r>
              <a:rPr lang="en-US" b="1" kern="100">
                <a:latin typeface="Hind Vadodara"/>
                <a:ea typeface="Calibri"/>
                <a:cs typeface="Hind Vadodara"/>
              </a:rPr>
              <a:t>social care</a:t>
            </a:r>
            <a:r>
              <a:rPr lang="en-US" kern="100">
                <a:latin typeface="Hind Vadodara"/>
                <a:ea typeface="Calibri"/>
                <a:cs typeface="Hind Vadodara"/>
              </a:rPr>
              <a:t> </a:t>
            </a:r>
            <a:r>
              <a:rPr lang="en-GB">
                <a:latin typeface="Hind Vadodara" panose="02000000000000000000" pitchFamily="2" charset="0"/>
                <a:cs typeface="Hind Vadodara" panose="02000000000000000000" pitchFamily="2" charset="0"/>
              </a:rPr>
              <a:t>highlighted limitations in the support they received. </a:t>
            </a:r>
            <a:endParaRPr lang="en-US" kern="100">
              <a:latin typeface="Hind Vadodara"/>
              <a:ea typeface="Calibri"/>
              <a:cs typeface="Hind Vadodara"/>
            </a:endParaRPr>
          </a:p>
          <a:p>
            <a:pPr marL="342900" indent="-342900">
              <a:lnSpc>
                <a:spcPct val="107000"/>
              </a:lnSpc>
              <a:spcAft>
                <a:spcPts val="800"/>
              </a:spcAft>
              <a:buFont typeface="Arial" panose="020B0604020202020204" pitchFamily="34" charset="0"/>
              <a:buChar char="•"/>
              <a:tabLst>
                <a:tab pos="457200" algn="l"/>
              </a:tabLst>
            </a:pPr>
            <a:r>
              <a:rPr lang="en-US" sz="1800" kern="100">
                <a:effectLst/>
                <a:latin typeface="Hind Vadodara"/>
                <a:ea typeface="Calibri"/>
                <a:cs typeface="Hind Vadodara"/>
              </a:rPr>
              <a:t>There was evidence that more streetlights and a greater police presence would help address children and young people’s concerns around </a:t>
            </a:r>
            <a:r>
              <a:rPr lang="en-US" sz="1800" b="1" kern="100">
                <a:effectLst/>
                <a:latin typeface="Hind Vadodara"/>
                <a:ea typeface="Calibri"/>
                <a:cs typeface="Hind Vadodara"/>
              </a:rPr>
              <a:t>safety</a:t>
            </a:r>
            <a:r>
              <a:rPr lang="en-US" sz="1800" kern="100">
                <a:effectLst/>
                <a:latin typeface="Hind Vadodara"/>
                <a:ea typeface="Calibri"/>
                <a:cs typeface="Hind Vadodara"/>
              </a:rPr>
              <a:t>. Some young people would be confident to go to the </a:t>
            </a:r>
            <a:r>
              <a:rPr lang="en-US" sz="1800" b="1" kern="100">
                <a:effectLst/>
                <a:latin typeface="Hind Vadodara"/>
                <a:ea typeface="Calibri"/>
                <a:cs typeface="Hind Vadodara"/>
              </a:rPr>
              <a:t>police</a:t>
            </a:r>
            <a:r>
              <a:rPr lang="en-US" sz="1800" kern="100">
                <a:effectLst/>
                <a:latin typeface="Hind Vadodara"/>
                <a:ea typeface="Calibri"/>
                <a:cs typeface="Hind Vadodara"/>
              </a:rPr>
              <a:t>, whereas others are unsure of how they would be treated if they did or have previously had negative experiences.  </a:t>
            </a:r>
            <a:endParaRPr lang="en-US">
              <a:latin typeface="Hind Vadodara"/>
              <a:ea typeface="Calibri"/>
              <a:cs typeface="Hind Vadodara"/>
            </a:endParaRPr>
          </a:p>
          <a:p>
            <a:pPr marL="342900" indent="-342900">
              <a:lnSpc>
                <a:spcPct val="107000"/>
              </a:lnSpc>
              <a:spcAft>
                <a:spcPts val="800"/>
              </a:spcAft>
              <a:buFont typeface="Arial" panose="020B0604020202020204" pitchFamily="34" charset="0"/>
              <a:buChar char="•"/>
              <a:tabLst>
                <a:tab pos="457200" algn="l"/>
              </a:tabLst>
            </a:pPr>
            <a:endParaRPr lang="en-US">
              <a:latin typeface="Hind Vadodara"/>
              <a:ea typeface="Calibri"/>
              <a:cs typeface="Hind Vadodara"/>
            </a:endParaRPr>
          </a:p>
        </p:txBody>
      </p:sp>
    </p:spTree>
    <p:extLst>
      <p:ext uri="{BB962C8B-B14F-4D97-AF65-F5344CB8AC3E}">
        <p14:creationId xmlns:p14="http://schemas.microsoft.com/office/powerpoint/2010/main" val="6611602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67DFF-4A94-899E-092E-8D487AE8360E}"/>
              </a:ext>
            </a:extLst>
          </p:cNvPr>
          <p:cNvSpPr txBox="1"/>
          <p:nvPr/>
        </p:nvSpPr>
        <p:spPr>
          <a:xfrm>
            <a:off x="0" y="450429"/>
            <a:ext cx="12191999" cy="5909310"/>
          </a:xfrm>
          <a:prstGeom prst="rect">
            <a:avLst/>
          </a:prstGeom>
          <a:noFill/>
        </p:spPr>
        <p:txBody>
          <a:bodyPr wrap="square" lIns="91440" tIns="45720" rIns="91440" bIns="45720" anchor="t">
            <a:spAutoFit/>
          </a:bodyPr>
          <a:lstStyle/>
          <a:p>
            <a:r>
              <a:rPr lang="en-US">
                <a:latin typeface="Hind Vadodara" panose="02000000000000000000" pitchFamily="2" charset="0"/>
                <a:cs typeface="Hind Vadodara" panose="02000000000000000000" pitchFamily="2" charset="0"/>
              </a:rPr>
              <a:t>Children’s experience and discussion of health services was more focused on mental than physical health. The waiting times and quality of Child and Adolescent Mental Health Service (CAMHS) were of particular concern.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18: When I was a kid, I was put on a waiting list...you know CAMHS? And I turned 18, and I was still on that waiting list, then I went to the GP, and now I'm on another waiting list for three years…or more…It's just waiting list after waiting list after waiting list.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Even with…my first assessment [with CAMHS], I felt like she was following lines or something, I just told her I'm going to stop talking because you're not even listening, you invited me here to talk about my issues and you’re not even trying to hear me. </a:t>
            </a: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Young people reflected on the two-tier system, depending on whether you could afford private treatment, </a:t>
            </a:r>
          </a:p>
          <a:p>
            <a:r>
              <a:rPr lang="en-US">
                <a:latin typeface="Hind Vadodara" panose="02000000000000000000" pitchFamily="2" charset="0"/>
                <a:cs typeface="Hind Vadodara" panose="02000000000000000000" pitchFamily="2" charset="0"/>
              </a:rPr>
              <a:t>and the severity of symptoms required before you qualify for free support.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think a lot of people slip through the cracks…when it comes to mental health</a:t>
            </a:r>
          </a:p>
          <a:p>
            <a:pPr lvl="1"/>
            <a:r>
              <a:rPr lang="en-GB" i="1">
                <a:solidFill>
                  <a:schemeClr val="accent1"/>
                </a:solidFill>
                <a:latin typeface="Hind Vadodara" panose="02000000000000000000" pitchFamily="2" charset="0"/>
                <a:cs typeface="Hind Vadodara" panose="02000000000000000000" pitchFamily="2" charset="0"/>
              </a:rPr>
              <a:t> because…you're not quite ill enough to get the free mental health support.</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16: If you do want that immediate help with your mental health, you have to pay </a:t>
            </a:r>
          </a:p>
          <a:p>
            <a:pPr lvl="1"/>
            <a:r>
              <a:rPr lang="en-GB" i="1">
                <a:solidFill>
                  <a:schemeClr val="accent1"/>
                </a:solidFill>
                <a:latin typeface="Hind Vadodara" panose="02000000000000000000" pitchFamily="2" charset="0"/>
                <a:cs typeface="Hind Vadodara" panose="02000000000000000000" pitchFamily="2" charset="0"/>
              </a:rPr>
              <a:t>for it, which I think is quite a big investment. It's a lot of money to go and </a:t>
            </a:r>
          </a:p>
          <a:p>
            <a:pPr lvl="1"/>
            <a:r>
              <a:rPr lang="en-GB" i="1">
                <a:solidFill>
                  <a:schemeClr val="accent1"/>
                </a:solidFill>
                <a:latin typeface="Hind Vadodara" panose="02000000000000000000" pitchFamily="2" charset="0"/>
                <a:cs typeface="Hind Vadodara" panose="02000000000000000000" pitchFamily="2" charset="0"/>
              </a:rPr>
              <a:t>pay for that. </a:t>
            </a:r>
            <a:endParaRPr lang="en-US" i="1">
              <a:solidFill>
                <a:schemeClr val="accent1"/>
              </a:solidFill>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36D66342-7B6B-0D23-BAF1-0E02B5E0F3F0}"/>
              </a:ext>
            </a:extLst>
          </p:cNvPr>
          <p:cNvSpPr txBox="1"/>
          <p:nvPr/>
        </p:nvSpPr>
        <p:spPr>
          <a:xfrm>
            <a:off x="0" y="5431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Mental health</a:t>
            </a:r>
            <a:endParaRPr lang="en-GB" sz="2400"/>
          </a:p>
        </p:txBody>
      </p:sp>
    </p:spTree>
    <p:extLst>
      <p:ext uri="{BB962C8B-B14F-4D97-AF65-F5344CB8AC3E}">
        <p14:creationId xmlns:p14="http://schemas.microsoft.com/office/powerpoint/2010/main" val="7636950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2DE65-F0F8-D37D-6C7E-7B45865557C2}"/>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Physical health</a:t>
            </a:r>
            <a:endParaRPr lang="en-GB" sz="2400"/>
          </a:p>
        </p:txBody>
      </p:sp>
      <p:sp>
        <p:nvSpPr>
          <p:cNvPr id="4" name="TextBox 3">
            <a:extLst>
              <a:ext uri="{FF2B5EF4-FFF2-40B4-BE49-F238E27FC236}">
                <a16:creationId xmlns:a16="http://schemas.microsoft.com/office/drawing/2014/main" id="{63F96C64-AA98-6F9C-DD66-C2C055BEE004}"/>
              </a:ext>
            </a:extLst>
          </p:cNvPr>
          <p:cNvSpPr txBox="1"/>
          <p:nvPr/>
        </p:nvSpPr>
        <p:spPr>
          <a:xfrm>
            <a:off x="0" y="461665"/>
            <a:ext cx="12192000" cy="5909310"/>
          </a:xfrm>
          <a:prstGeom prst="rect">
            <a:avLst/>
          </a:prstGeom>
          <a:noFill/>
        </p:spPr>
        <p:txBody>
          <a:bodyPr wrap="square">
            <a:spAutoFit/>
          </a:bodyPr>
          <a:lstStyle/>
          <a:p>
            <a:r>
              <a:rPr lang="en-US">
                <a:latin typeface="Hind Vadodara" panose="02000000000000000000" pitchFamily="2" charset="0"/>
                <a:cs typeface="Hind Vadodara" panose="02000000000000000000" pitchFamily="2" charset="0"/>
              </a:rPr>
              <a:t>Children suggested improvements for the health service more generally which included making it easier to get appointments, to process prescriptions quicker and to </a:t>
            </a:r>
            <a:r>
              <a:rPr lang="en-US" err="1">
                <a:latin typeface="Hind Vadodara" panose="02000000000000000000" pitchFamily="2" charset="0"/>
                <a:cs typeface="Hind Vadodara" panose="02000000000000000000" pitchFamily="2" charset="0"/>
              </a:rPr>
              <a:t>recognise</a:t>
            </a:r>
            <a:r>
              <a:rPr lang="en-US">
                <a:latin typeface="Hind Vadodara" panose="02000000000000000000" pitchFamily="2" charset="0"/>
                <a:cs typeface="Hind Vadodara" panose="02000000000000000000" pitchFamily="2" charset="0"/>
              </a:rPr>
              <a:t> the barriers service users on lower incomes face.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You struggle to get appointments [at the GP surgery], and then if you do get an appointment, they'll refer </a:t>
            </a:r>
          </a:p>
          <a:p>
            <a:pPr lvl="1"/>
            <a:r>
              <a:rPr lang="en-GB" i="1">
                <a:solidFill>
                  <a:schemeClr val="accent1"/>
                </a:solidFill>
                <a:latin typeface="Hind Vadodara" panose="02000000000000000000" pitchFamily="2" charset="0"/>
                <a:cs typeface="Hind Vadodara" panose="02000000000000000000" pitchFamily="2" charset="0"/>
              </a:rPr>
              <a:t>you to…another branch…families that don't have a car, it's hard for them to get transport...wasting a couple of </a:t>
            </a:r>
          </a:p>
          <a:p>
            <a:pPr lvl="1"/>
            <a:r>
              <a:rPr lang="en-GB" i="1">
                <a:solidFill>
                  <a:schemeClr val="accent1"/>
                </a:solidFill>
                <a:latin typeface="Hind Vadodara" panose="02000000000000000000" pitchFamily="2" charset="0"/>
                <a:cs typeface="Hind Vadodara" panose="02000000000000000000" pitchFamily="2" charset="0"/>
              </a:rPr>
              <a:t>pounds on the buses is not the best thing when you're thinking about heat or eat.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 Boy, 6: It’s tricky to go to the dentist...for my family [with 5 children]. If it’s tricky then the dentists can come to our house with the special machines and stuff.</a:t>
            </a: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Children and young people </a:t>
            </a:r>
            <a:r>
              <a:rPr lang="en-US" err="1">
                <a:latin typeface="Hind Vadodara" panose="02000000000000000000" pitchFamily="2" charset="0"/>
                <a:cs typeface="Hind Vadodara" panose="02000000000000000000" pitchFamily="2" charset="0"/>
              </a:rPr>
              <a:t>recognised</a:t>
            </a:r>
            <a:r>
              <a:rPr lang="en-US">
                <a:latin typeface="Hind Vadodara" panose="02000000000000000000" pitchFamily="2" charset="0"/>
                <a:cs typeface="Hind Vadodara" panose="02000000000000000000" pitchFamily="2" charset="0"/>
              </a:rPr>
              <a:t> the importance of health more broadly and thought more could be done to prevent health issues through engagement with young people.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There should be more access to GPs…if a doctor went into a school </a:t>
            </a:r>
          </a:p>
          <a:p>
            <a:pPr lvl="1"/>
            <a:r>
              <a:rPr lang="en-GB" i="1">
                <a:solidFill>
                  <a:schemeClr val="accent1"/>
                </a:solidFill>
                <a:latin typeface="Hind Vadodara" panose="02000000000000000000" pitchFamily="2" charset="0"/>
                <a:cs typeface="Hind Vadodara" panose="02000000000000000000" pitchFamily="2" charset="0"/>
              </a:rPr>
              <a:t>…and spoke to them about health…that would support a lot of children to take </a:t>
            </a:r>
          </a:p>
          <a:p>
            <a:pPr lvl="1"/>
            <a:r>
              <a:rPr lang="en-GB" i="1">
                <a:solidFill>
                  <a:schemeClr val="accent1"/>
                </a:solidFill>
                <a:latin typeface="Hind Vadodara" panose="02000000000000000000" pitchFamily="2" charset="0"/>
                <a:cs typeface="Hind Vadodara" panose="02000000000000000000" pitchFamily="2" charset="0"/>
              </a:rPr>
              <a:t>healthier options in life. </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As set out in earlier slides, participants discussed </a:t>
            </a:r>
            <a:r>
              <a:rPr lang="en-US">
                <a:latin typeface="Hind Vadodara" panose="02000000000000000000" pitchFamily="2" charset="0"/>
                <a:cs typeface="Hind Vadodara" panose="02000000000000000000" pitchFamily="2" charset="0"/>
                <a:hlinkClick r:id="rId2" action="ppaction://hlinksldjump"/>
              </a:rPr>
              <a:t>the health impacts of poor-quality homes </a:t>
            </a:r>
          </a:p>
          <a:p>
            <a:r>
              <a:rPr lang="en-US">
                <a:latin typeface="Hind Vadodara" panose="02000000000000000000" pitchFamily="2" charset="0"/>
                <a:cs typeface="Hind Vadodara" panose="02000000000000000000" pitchFamily="2" charset="0"/>
                <a:hlinkClick r:id="rId2" action="ppaction://hlinksldjump"/>
              </a:rPr>
              <a:t>(particularly </a:t>
            </a:r>
            <a:r>
              <a:rPr lang="en-US" err="1">
                <a:latin typeface="Hind Vadodara" panose="02000000000000000000" pitchFamily="2" charset="0"/>
                <a:cs typeface="Hind Vadodara" panose="02000000000000000000" pitchFamily="2" charset="0"/>
                <a:hlinkClick r:id="rId2" action="ppaction://hlinksldjump"/>
              </a:rPr>
              <a:t>mould</a:t>
            </a:r>
            <a:r>
              <a:rPr lang="en-US">
                <a:latin typeface="Hind Vadodara" panose="02000000000000000000" pitchFamily="2" charset="0"/>
                <a:cs typeface="Hind Vadodara" panose="02000000000000000000" pitchFamily="2" charset="0"/>
                <a:hlinkClick r:id="rId2" action="ppaction://hlinksldjump"/>
              </a:rPr>
              <a:t>) </a:t>
            </a:r>
            <a:r>
              <a:rPr lang="en-US">
                <a:latin typeface="Hind Vadodara" panose="02000000000000000000" pitchFamily="2" charset="0"/>
                <a:cs typeface="Hind Vadodara" panose="02000000000000000000" pitchFamily="2" charset="0"/>
              </a:rPr>
              <a:t>and the </a:t>
            </a:r>
            <a:r>
              <a:rPr lang="en-US">
                <a:latin typeface="Hind Vadodara" panose="02000000000000000000" pitchFamily="2" charset="0"/>
                <a:cs typeface="Hind Vadodara" panose="02000000000000000000" pitchFamily="2" charset="0"/>
                <a:hlinkClick r:id="rId3" action="ppaction://hlinksldjump"/>
              </a:rPr>
              <a:t>inability to afford balanced and nutritious food</a:t>
            </a:r>
            <a:r>
              <a:rPr lang="en-US">
                <a:latin typeface="Hind Vadodara" panose="02000000000000000000" pitchFamily="2" charset="0"/>
                <a:cs typeface="Hind Vadodara" panose="02000000000000000000" pitchFamily="2" charset="0"/>
              </a:rPr>
              <a:t>.</a:t>
            </a:r>
          </a:p>
          <a:p>
            <a:pPr lvl="1"/>
            <a:endParaRPr lang="en-US" i="1">
              <a:solidFill>
                <a:schemeClr val="accent1"/>
              </a:solidFill>
              <a:latin typeface="Hind Vadodara" panose="02000000000000000000" pitchFamily="2" charset="0"/>
              <a:cs typeface="Hind Vadodara" panose="02000000000000000000" pitchFamily="2" charset="0"/>
            </a:endParaRP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2423288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235E5-3269-DE2D-3ECF-205B493CC8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43FF9A-56D0-2D5F-35AF-69D2FF792BD8}"/>
              </a:ext>
            </a:extLst>
          </p:cNvPr>
          <p:cNvSpPr txBox="1"/>
          <p:nvPr/>
        </p:nvSpPr>
        <p:spPr>
          <a:xfrm>
            <a:off x="-3048" y="566029"/>
            <a:ext cx="12195048" cy="1477328"/>
          </a:xfrm>
          <a:prstGeom prst="rect">
            <a:avLst/>
          </a:prstGeom>
          <a:noFill/>
        </p:spPr>
        <p:txBody>
          <a:bodyPr wrap="square">
            <a:spAutoFit/>
          </a:bodyPr>
          <a:lstStyle/>
          <a:p>
            <a:r>
              <a:rPr lang="en-GB" sz="1800" b="0" i="0">
                <a:effectLst/>
                <a:latin typeface="Hind Vadodara" panose="02000000000000000000" pitchFamily="2" charset="0"/>
                <a:cs typeface="Hind Vadodara" panose="02000000000000000000" pitchFamily="2" charset="0"/>
              </a:rPr>
              <a:t>One young person spoke about how a youth charity was the main factor in him seeking help with and dealing with his health issues.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[Youth charity] was the one that gave me the motivation to actually speak to my parents about [my health issues] and then subsequently speak to my doctors about this stuff.</a:t>
            </a:r>
          </a:p>
        </p:txBody>
      </p:sp>
      <p:sp>
        <p:nvSpPr>
          <p:cNvPr id="6" name="TextBox 5">
            <a:extLst>
              <a:ext uri="{FF2B5EF4-FFF2-40B4-BE49-F238E27FC236}">
                <a16:creationId xmlns:a16="http://schemas.microsoft.com/office/drawing/2014/main" id="{DE5712EF-318C-F46D-34A4-BE4641425BB3}"/>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Accessing health services</a:t>
            </a:r>
            <a:endParaRPr lang="en-GB" sz="2400"/>
          </a:p>
        </p:txBody>
      </p:sp>
      <p:sp>
        <p:nvSpPr>
          <p:cNvPr id="8" name="TextBox 7">
            <a:extLst>
              <a:ext uri="{FF2B5EF4-FFF2-40B4-BE49-F238E27FC236}">
                <a16:creationId xmlns:a16="http://schemas.microsoft.com/office/drawing/2014/main" id="{A9ACDEC8-3537-BD2A-8636-A2EE1E681B6A}"/>
              </a:ext>
            </a:extLst>
          </p:cNvPr>
          <p:cNvSpPr txBox="1"/>
          <p:nvPr/>
        </p:nvSpPr>
        <p:spPr>
          <a:xfrm>
            <a:off x="0" y="2310057"/>
            <a:ext cx="12192000" cy="2862322"/>
          </a:xfrm>
          <a:prstGeom prst="rect">
            <a:avLst/>
          </a:prstGeom>
          <a:noFill/>
        </p:spPr>
        <p:txBody>
          <a:bodyPr wrap="square">
            <a:spAutoFit/>
          </a:bodyPr>
          <a:lstStyle/>
          <a:p>
            <a:r>
              <a:rPr lang="en-GB" sz="1800">
                <a:effectLst/>
                <a:latin typeface="Hind Vadodara" panose="02000000000000000000" pitchFamily="2" charset="0"/>
                <a:cs typeface="Hind Vadodara" panose="02000000000000000000" pitchFamily="2" charset="0"/>
              </a:rPr>
              <a:t>Some children felt that there should be more systems in place to ensure they are receiving the healthcare they are entitled to.</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6: I think that they should go in every club, at school or at home, they should go to everyone, have a list down of who they go to… like dentists and stuff to make sure that happens. </a:t>
            </a:r>
          </a:p>
          <a:p>
            <a:endParaRPr lang="en-GB" sz="1800">
              <a:effectLst/>
              <a:latin typeface="Hind Vadodara" panose="02000000000000000000" pitchFamily="2" charset="0"/>
              <a:cs typeface="Hind Vadodara" panose="02000000000000000000" pitchFamily="2" charset="0"/>
            </a:endParaRPr>
          </a:p>
          <a:p>
            <a:r>
              <a:rPr lang="en-GB" sz="1800">
                <a:effectLst/>
                <a:latin typeface="Hind Vadodara" panose="02000000000000000000" pitchFamily="2" charset="0"/>
                <a:cs typeface="Hind Vadodara" panose="02000000000000000000" pitchFamily="2" charset="0"/>
              </a:rPr>
              <a:t>To note, accessing affordable dentist care was not an issue that was brought up in this research, a reflection perhaps of this being more of an adult concern and less directly relevant to children and young people. </a:t>
            </a:r>
          </a:p>
          <a:p>
            <a:pPr lvl="1"/>
            <a:endParaRPr lang="en-GB" i="1">
              <a:solidFill>
                <a:schemeClr val="accent1"/>
              </a:solidFill>
              <a:latin typeface="Hind Vadodara" panose="02000000000000000000" pitchFamily="2" charset="0"/>
              <a:cs typeface="Hind Vadodara" panose="02000000000000000000" pitchFamily="2" charset="0"/>
            </a:endParaRP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7863941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AE78D8-99D9-1340-D6F0-D57B5572699F}"/>
              </a:ext>
            </a:extLst>
          </p:cNvPr>
          <p:cNvSpPr txBox="1"/>
          <p:nvPr/>
        </p:nvSpPr>
        <p:spPr>
          <a:xfrm>
            <a:off x="628468" y="659011"/>
            <a:ext cx="11119032" cy="2769989"/>
          </a:xfrm>
          <a:prstGeom prst="rect">
            <a:avLst/>
          </a:prstGeom>
          <a:solidFill>
            <a:schemeClr val="accent1">
              <a:lumMod val="20000"/>
              <a:lumOff val="80000"/>
            </a:schemeClr>
          </a:solidFill>
        </p:spPr>
        <p:txBody>
          <a:bodyPr wrap="square" rtlCol="0">
            <a:spAutoFit/>
          </a:bodyPr>
          <a:lstStyle/>
          <a:p>
            <a:r>
              <a:rPr lang="en-GB" sz="1600" b="1">
                <a:latin typeface="Hind Vadodara" panose="02000000000000000000" pitchFamily="2" charset="0"/>
                <a:cs typeface="Hind Vadodara" panose="02000000000000000000" pitchFamily="2" charset="0"/>
              </a:rPr>
              <a:t>CCo has found socioeconomic inequalities in accessing assessments and diagnosis for autism, ADHD and other neurodevelopmental conditions.</a:t>
            </a:r>
          </a:p>
          <a:p>
            <a:r>
              <a:rPr lang="en-GB" sz="1600">
                <a:latin typeface="Hind Vadodara" panose="02000000000000000000" pitchFamily="2" charset="0"/>
                <a:cs typeface="Hind Vadodara" panose="02000000000000000000" pitchFamily="2" charset="0"/>
              </a:rPr>
              <a:t>Children and their families told the office about a system that disadvantages those unable to pay for private care, and the detrimental effects of years-long waiting lists</a:t>
            </a:r>
          </a:p>
          <a:p>
            <a:endParaRPr lang="en-GB" sz="1400">
              <a:latin typeface="Hind Vadodara" panose="02000000000000000000" pitchFamily="2" charset="0"/>
              <a:cs typeface="Hind Vadodara" panose="02000000000000000000" pitchFamily="2" charset="0"/>
            </a:endParaRPr>
          </a:p>
          <a:p>
            <a:r>
              <a:rPr lang="en-GB" sz="1600" i="1" kern="100">
                <a:effectLst/>
                <a:latin typeface="Hind Vadodara" panose="02000000000000000000" pitchFamily="2" charset="0"/>
                <a:ea typeface="Times New Roman" panose="02020603050405020304" pitchFamily="18" charset="0"/>
                <a:cs typeface="Hind Vadodara" panose="02000000000000000000" pitchFamily="2" charset="0"/>
              </a:rPr>
              <a:t>“Particularly in [local area], our parents cannot afford to pay for private therapy, and so we are stuck on waiting lists that are several years long. It took me two years to be seen by CAMHS, and a further two years to receive my autism diagnosis.”</a:t>
            </a:r>
            <a:r>
              <a:rPr lang="en-GB" sz="1600" kern="100">
                <a:effectLst/>
                <a:latin typeface="Hind Vadodara" panose="02000000000000000000" pitchFamily="2" charset="0"/>
                <a:ea typeface="Times New Roman" panose="02020603050405020304" pitchFamily="18" charset="0"/>
                <a:cs typeface="Hind Vadodara" panose="02000000000000000000" pitchFamily="2" charset="0"/>
              </a:rPr>
              <a:t> – Child, 17, interviewed by CCo</a:t>
            </a:r>
          </a:p>
          <a:p>
            <a:endParaRPr lang="en-GB" sz="1600" kern="100">
              <a:effectLst/>
              <a:latin typeface="Aptos" panose="020B0004020202020204" pitchFamily="34" charset="0"/>
              <a:ea typeface="Times New Roman" panose="02020603050405020304" pitchFamily="18" charset="0"/>
              <a:cs typeface="Times New Roman" panose="02020603050405020304" pitchFamily="18" charset="0"/>
            </a:endParaRPr>
          </a:p>
          <a:p>
            <a:r>
              <a:rPr lang="en-GB" sz="1600">
                <a:hlinkClick r:id="rId2"/>
              </a:rPr>
              <a:t>Waiting times for assessment and support for autism, ADHD and other neurodevelopmental conditions  | Children's Commissioner for England</a:t>
            </a:r>
            <a:r>
              <a:rPr lang="en-GB" sz="1600"/>
              <a:t> (October, 2024)</a:t>
            </a:r>
          </a:p>
        </p:txBody>
      </p:sp>
    </p:spTree>
    <p:extLst>
      <p:ext uri="{BB962C8B-B14F-4D97-AF65-F5344CB8AC3E}">
        <p14:creationId xmlns:p14="http://schemas.microsoft.com/office/powerpoint/2010/main" val="5401552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ED57A53-E6E0-F994-A43C-53349DBABFBD}"/>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541DF15C-CBF8-F571-B7EA-CC852B0BA696}"/>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Social Care</a:t>
            </a:r>
            <a:endParaRPr lang="en-US"/>
          </a:p>
        </p:txBody>
      </p:sp>
      <p:sp>
        <p:nvSpPr>
          <p:cNvPr id="2" name="Title 5">
            <a:extLst>
              <a:ext uri="{FF2B5EF4-FFF2-40B4-BE49-F238E27FC236}">
                <a16:creationId xmlns:a16="http://schemas.microsoft.com/office/drawing/2014/main" id="{3BD30A6C-2CAE-B5FC-E895-DEE7DF89F49E}"/>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721419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A492-342C-23AD-3FB6-F1C93BDAD4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776AB9-3C8A-F99A-48D0-E81655287448}"/>
              </a:ext>
            </a:extLst>
          </p:cNvPr>
          <p:cNvSpPr txBox="1"/>
          <p:nvPr/>
        </p:nvSpPr>
        <p:spPr>
          <a:xfrm>
            <a:off x="0" y="357479"/>
            <a:ext cx="12191999"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A small number of children and young people with experience of children’s social care chose to speak about it. One young person detailed the help that their social worker was able to provide, but highlighted issues with the short-term nature of this support</a:t>
            </a:r>
          </a:p>
          <a:p>
            <a:endParaRPr lang="en-GB">
              <a:latin typeface="Hind Vadodara" panose="02000000000000000000" pitchFamily="2" charset="0"/>
              <a:cs typeface="Hind Vadodara" panose="02000000000000000000" pitchFamily="2" charset="0"/>
            </a:endParaRPr>
          </a:p>
          <a:p>
            <a:pPr lvl="1"/>
            <a:r>
              <a:rPr lang="en-GB" i="1">
                <a:solidFill>
                  <a:srgbClr val="19AC86"/>
                </a:solidFill>
                <a:latin typeface="Hind Vadodara" panose="02000000000000000000" pitchFamily="2" charset="0"/>
                <a:ea typeface="Calibri" panose="020F0502020204030204" pitchFamily="34" charset="0"/>
                <a:cs typeface="Hind Vadodara" panose="02000000000000000000" pitchFamily="2" charset="0"/>
              </a:rPr>
              <a:t>Girl, 18: </a:t>
            </a:r>
            <a:r>
              <a:rPr lang="en-GB" i="1">
                <a:solidFill>
                  <a:srgbClr val="19AC86"/>
                </a:solidFill>
                <a:effectLst/>
                <a:latin typeface="Hind Vadodara" panose="02000000000000000000" pitchFamily="2" charset="0"/>
                <a:ea typeface="Calibri" panose="020F0502020204030204" pitchFamily="34" charset="0"/>
                <a:cs typeface="Hind Vadodara" panose="02000000000000000000" pitchFamily="2" charset="0"/>
              </a:rPr>
              <a:t>I had a job a year ago, but my social worker got that for me because of people she knew… after I finished working at that place, I was stuck. I didn't know what to do. I had no support that I could turn to because I didn't have a social worker anymore.</a:t>
            </a:r>
            <a:endParaRPr lang="en-GB" i="1">
              <a:solidFill>
                <a:srgbClr val="19AC86"/>
              </a:solidFill>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There was evidence of a lack of broader support for children in care.</a:t>
            </a:r>
          </a:p>
          <a:p>
            <a:endParaRPr lang="en-GB">
              <a:latin typeface="Hind Vadodara" panose="02000000000000000000" pitchFamily="2" charset="0"/>
              <a:cs typeface="Hind Vadodara" panose="02000000000000000000" pitchFamily="2" charset="0"/>
            </a:endParaRPr>
          </a:p>
          <a:p>
            <a:pPr lvl="1"/>
            <a:r>
              <a:rPr lang="en-GB" i="1">
                <a:solidFill>
                  <a:srgbClr val="19AC86"/>
                </a:solidFill>
                <a:latin typeface="Hind Vadodara" panose="02000000000000000000" pitchFamily="2" charset="0"/>
                <a:ea typeface="Calibri" panose="020F0502020204030204" pitchFamily="34" charset="0"/>
                <a:cs typeface="Hind Vadodara" panose="02000000000000000000" pitchFamily="2" charset="0"/>
              </a:rPr>
              <a:t>Girl, 18: There's nothing for young people that are in care…there's no support groups…nothing like people said here [about youth provision].</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Others felt that children’s situations need to be investigated more thoroughly by social services.</a:t>
            </a:r>
          </a:p>
          <a:p>
            <a:endParaRPr lang="en-GB">
              <a:latin typeface="Hind Vadodara" panose="02000000000000000000" pitchFamily="2" charset="0"/>
              <a:cs typeface="Hind Vadodara" panose="02000000000000000000" pitchFamily="2" charset="0"/>
            </a:endParaRPr>
          </a:p>
          <a:p>
            <a:pPr lvl="1"/>
            <a:r>
              <a:rPr lang="en-GB" i="1">
                <a:solidFill>
                  <a:srgbClr val="19AC86"/>
                </a:solidFill>
                <a:effectLst/>
                <a:latin typeface="Hind Vadodara" panose="02000000000000000000" pitchFamily="2" charset="0"/>
                <a:ea typeface="Calibri" panose="020F0502020204030204" pitchFamily="34" charset="0"/>
                <a:cs typeface="Hind Vadodara" panose="02000000000000000000" pitchFamily="2" charset="0"/>
              </a:rPr>
              <a:t>Boy, 17: It sounds sad, but I feel like there should be home checks because there could be so much going on, there might be signs, but they never really check, and children might not want to keep talking about an issue. Even check ups in school – ask how’s stuff at home, stuff like that. Something that always gets talked about is feeling like you matter, and some young children never feel like that. </a:t>
            </a:r>
            <a:endParaRPr lang="en-GB" i="1">
              <a:solidFill>
                <a:srgbClr val="19AC86"/>
              </a:solidFill>
              <a:latin typeface="Hind Vadodara" panose="02000000000000000000" pitchFamily="2" charset="0"/>
              <a:cs typeface="Hind Vadodara" panose="02000000000000000000" pitchFamily="2" charset="0"/>
            </a:endParaRPr>
          </a:p>
          <a:p>
            <a:pPr lvl="1"/>
            <a:endParaRPr lang="en-GB" i="1">
              <a:solidFill>
                <a:schemeClr val="accent1"/>
              </a:solidFill>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0A9EFE2B-6D6D-5418-CD36-65BCC8390D00}"/>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Social Care</a:t>
            </a:r>
            <a:endParaRPr lang="en-GB" sz="2400"/>
          </a:p>
        </p:txBody>
      </p:sp>
    </p:spTree>
    <p:extLst>
      <p:ext uri="{BB962C8B-B14F-4D97-AF65-F5344CB8AC3E}">
        <p14:creationId xmlns:p14="http://schemas.microsoft.com/office/powerpoint/2010/main" val="14654765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CBAC-43BC-8E9E-14EF-3FD7ED6466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46D6F3-E3F3-B409-6DF0-DB3CBD14FEDE}"/>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Social Care</a:t>
            </a:r>
            <a:endParaRPr lang="en-GB" sz="2400"/>
          </a:p>
        </p:txBody>
      </p:sp>
      <p:sp>
        <p:nvSpPr>
          <p:cNvPr id="5" name="TextBox 4">
            <a:extLst>
              <a:ext uri="{FF2B5EF4-FFF2-40B4-BE49-F238E27FC236}">
                <a16:creationId xmlns:a16="http://schemas.microsoft.com/office/drawing/2014/main" id="{C1B2F4A6-6354-0C78-4028-FA0B0651FCB1}"/>
              </a:ext>
            </a:extLst>
          </p:cNvPr>
          <p:cNvSpPr txBox="1"/>
          <p:nvPr/>
        </p:nvSpPr>
        <p:spPr>
          <a:xfrm>
            <a:off x="611961" y="981277"/>
            <a:ext cx="10968077" cy="3108543"/>
          </a:xfrm>
          <a:prstGeom prst="rect">
            <a:avLst/>
          </a:prstGeom>
          <a:solidFill>
            <a:schemeClr val="accent1">
              <a:lumMod val="20000"/>
              <a:lumOff val="80000"/>
            </a:schemeClr>
          </a:solidFill>
        </p:spPr>
        <p:txBody>
          <a:bodyPr wrap="square" rtlCol="0">
            <a:spAutoFit/>
          </a:bodyPr>
          <a:lstStyle/>
          <a:p>
            <a:r>
              <a:rPr lang="en-GB" sz="1400" b="1"/>
              <a:t>Research by CCo has found that area income deprivation may influence which type of social care intervention a child receives. </a:t>
            </a:r>
            <a:endParaRPr lang="en-GB" sz="1400">
              <a:highlight>
                <a:srgbClr val="FFFF00"/>
              </a:highlight>
            </a:endParaRPr>
          </a:p>
          <a:p>
            <a:r>
              <a:rPr lang="en-GB" sz="1400" kern="100">
                <a:effectLst/>
                <a:latin typeface="Hind Vadodara" panose="02000000000000000000" pitchFamily="2" charset="0"/>
                <a:ea typeface="Times New Roman" panose="02020603050405020304" pitchFamily="18" charset="0"/>
                <a:cs typeface="Times New Roman" panose="02020603050405020304" pitchFamily="18" charset="0"/>
              </a:rPr>
              <a:t>The balance between child protection and child in need work is notably different in richer and poorer areas. In the least deprived quarter of neighbourhoods, there were 3.6 times as many children on child in need plans as children on child protection plans, compared to 1.9 times as many in the most deprived quarter. Suggesting that social care thresholds differ, with richer areas supporting a broader group of children with (relatively) lower need.</a:t>
            </a:r>
            <a:endParaRPr lang="en-GB" sz="1400"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GB" sz="1400">
              <a:highlight>
                <a:srgbClr val="FFFF00"/>
              </a:highlight>
            </a:endParaRPr>
          </a:p>
          <a:p>
            <a:r>
              <a:rPr lang="en-GB" sz="1400" i="1" kern="100">
                <a:effectLst/>
                <a:latin typeface="Hind Vadodara" panose="02000000000000000000" pitchFamily="2" charset="0"/>
                <a:ea typeface="Times New Roman" panose="02020603050405020304" pitchFamily="18" charset="0"/>
                <a:cs typeface="Times New Roman" panose="02020603050405020304" pitchFamily="18" charset="0"/>
              </a:rPr>
              <a:t>"I find that poverty, the level of poverty that I've seen - [including] housing issues - is such a limiting, frustrating, horrific barrier to achieving the transformative change that I've come into social work to try to achieve alongside families. It's such a constraining factor because despite the best will in the world to do this work with families. I see how limited they are and the cyclical effect"</a:t>
            </a:r>
            <a:r>
              <a:rPr lang="en-GB" sz="1400" kern="100">
                <a:effectLst/>
                <a:latin typeface="Hind Vadodara" panose="02000000000000000000" pitchFamily="2" charset="0"/>
                <a:ea typeface="Times New Roman" panose="02020603050405020304" pitchFamily="18" charset="0"/>
                <a:cs typeface="Times New Roman" panose="02020603050405020304" pitchFamily="18" charset="0"/>
              </a:rPr>
              <a:t> – Social worker, interviewed by CCo</a:t>
            </a:r>
            <a:endParaRPr lang="en-GB" sz="1400" kern="100">
              <a:effectLst/>
              <a:latin typeface="Aptos" panose="020B0004020202020204" pitchFamily="34" charset="0"/>
              <a:ea typeface="Times New Roman" panose="02020603050405020304" pitchFamily="18" charset="0"/>
              <a:cs typeface="Times New Roman" panose="02020603050405020304" pitchFamily="18" charset="0"/>
            </a:endParaRPr>
          </a:p>
          <a:p>
            <a:endParaRPr lang="en-GB" sz="1400"/>
          </a:p>
          <a:p>
            <a:r>
              <a:rPr lang="en-GB" sz="1400"/>
              <a:t>Part 1: </a:t>
            </a:r>
            <a:r>
              <a:rPr lang="en-GB" sz="1400">
                <a:hlinkClick r:id="rId2"/>
              </a:rPr>
              <a:t>Huge regional variation in support from children’s social services for some of England’s most vulnerable children   | Children's Commissioner for England</a:t>
            </a:r>
            <a:r>
              <a:rPr lang="en-GB" sz="1400"/>
              <a:t> (March 2024) </a:t>
            </a:r>
          </a:p>
          <a:p>
            <a:endParaRPr lang="en-GB" sz="1400"/>
          </a:p>
          <a:p>
            <a:r>
              <a:rPr lang="en-GB" sz="1400"/>
              <a:t>Part 2: </a:t>
            </a:r>
            <a:r>
              <a:rPr lang="en-GB" sz="1400">
                <a:hlinkClick r:id="rId3"/>
              </a:rPr>
              <a:t>What is this plan for? The purpose and content of children in need plans | Children's Commissioner for England</a:t>
            </a:r>
            <a:r>
              <a:rPr lang="en-GB" sz="1400"/>
              <a:t> (November 2024)</a:t>
            </a:r>
          </a:p>
        </p:txBody>
      </p:sp>
    </p:spTree>
    <p:extLst>
      <p:ext uri="{BB962C8B-B14F-4D97-AF65-F5344CB8AC3E}">
        <p14:creationId xmlns:p14="http://schemas.microsoft.com/office/powerpoint/2010/main" val="10162895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5090739D-3F19-6472-597A-5946892818EF}"/>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5EEB04E7-1753-EF3C-6A6B-B5A85076AD56}"/>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Safety &amp; Policing</a:t>
            </a:r>
            <a:endParaRPr lang="en-US"/>
          </a:p>
        </p:txBody>
      </p:sp>
      <p:sp>
        <p:nvSpPr>
          <p:cNvPr id="2" name="Title 5">
            <a:extLst>
              <a:ext uri="{FF2B5EF4-FFF2-40B4-BE49-F238E27FC236}">
                <a16:creationId xmlns:a16="http://schemas.microsoft.com/office/drawing/2014/main" id="{06CBDEDE-2EB9-4368-4C7C-E15BFCF58B18}"/>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4597845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F4BB6-FB24-5BF6-2BDA-CB68D5B4E350}"/>
              </a:ext>
            </a:extLst>
          </p:cNvPr>
          <p:cNvSpPr txBox="1"/>
          <p:nvPr/>
        </p:nvSpPr>
        <p:spPr>
          <a:xfrm>
            <a:off x="0" y="686566"/>
            <a:ext cx="12192000" cy="4524315"/>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spoke about how more street lighting and an increase in Neighbourhood Watch-type initiatives would make them feel safer.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If there's more neighbourhood watch groups ordinary people could look out for each other, and you build those connections, and it also keeps children safe at the same time.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12: There are random sketchy alleyways...Add some streetlights to [make it feel safer]. There's nothing there.  </a:t>
            </a:r>
          </a:p>
          <a:p>
            <a:endParaRPr lang="en-GB">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Some children would be confident to go to the police, whereas others are unsure of how they would be treated if they did and don’t have confidence in their response times.  </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9: If kids call 999, police probably don’t think it’s true…they should make...</a:t>
            </a:r>
          </a:p>
          <a:p>
            <a:pPr lvl="1"/>
            <a:r>
              <a:rPr lang="en-GB" i="1">
                <a:solidFill>
                  <a:schemeClr val="accent1"/>
                </a:solidFill>
                <a:latin typeface="Hind Vadodara" panose="02000000000000000000" pitchFamily="2" charset="0"/>
                <a:cs typeface="Hind Vadodara" panose="02000000000000000000" pitchFamily="2" charset="0"/>
              </a:rPr>
              <a:t>Childline for police.</a:t>
            </a:r>
            <a:endParaRPr lang="en-US" i="1">
              <a:solidFill>
                <a:schemeClr val="accent1"/>
              </a:solidFill>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endParaRPr lang="en-US">
              <a:latin typeface="Hind Vadodara" panose="02000000000000000000" pitchFamily="2" charset="0"/>
              <a:cs typeface="Hind Vadodara" panose="02000000000000000000" pitchFamily="2" charset="0"/>
            </a:endParaRPr>
          </a:p>
          <a:p>
            <a:pPr lvl="1"/>
            <a:endParaRPr lang="en-GB" i="1">
              <a:solidFill>
                <a:schemeClr val="accent1"/>
              </a:solidFill>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81F32E4A-86BE-07AB-DE64-EF15675B5437}"/>
              </a:ext>
            </a:extLst>
          </p:cNvPr>
          <p:cNvSpPr txBox="1"/>
          <p:nvPr/>
        </p:nvSpPr>
        <p:spPr>
          <a:xfrm>
            <a:off x="0" y="1532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Safety and policing</a:t>
            </a:r>
          </a:p>
        </p:txBody>
      </p:sp>
    </p:spTree>
    <p:extLst>
      <p:ext uri="{BB962C8B-B14F-4D97-AF65-F5344CB8AC3E}">
        <p14:creationId xmlns:p14="http://schemas.microsoft.com/office/powerpoint/2010/main" val="10977721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1F088-F966-B92E-9D24-FFD973A404A1}"/>
              </a:ext>
            </a:extLst>
          </p:cNvPr>
          <p:cNvSpPr txBox="1"/>
          <p:nvPr/>
        </p:nvSpPr>
        <p:spPr>
          <a:xfrm>
            <a:off x="0" y="651653"/>
            <a:ext cx="12192000" cy="4247317"/>
          </a:xfrm>
          <a:prstGeom prst="rect">
            <a:avLst/>
          </a:prstGeom>
          <a:noFill/>
        </p:spPr>
        <p:txBody>
          <a:bodyPr wrap="square" lIns="91440" tIns="45720" rIns="91440" bIns="45720" anchor="t">
            <a:spAutoFit/>
          </a:bodyPr>
          <a:lstStyle/>
          <a:p>
            <a:r>
              <a:rPr lang="en-US">
                <a:latin typeface="Hind Vadodara"/>
                <a:cs typeface="Hind Vadodara"/>
              </a:rPr>
              <a:t>Overall, children and young people spoke about how they felt a greater police presence is needed in their communities.</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16: I wish the police were more on a day-to-day basis actually circling. I know they do it, but you don’t really feel their presence.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17: A lot of people don’t feel safe going to school so there does need to be community support officers to just be there, someone you can see to know…any concerns I have, I can go straight to them and they will be able to do something about it.</a:t>
            </a:r>
          </a:p>
          <a:p>
            <a:endParaRPr lang="en-GB" sz="1800">
              <a:effectLst/>
              <a:latin typeface="Segoe UI" panose="020B0502040204020203" pitchFamily="34" charset="0"/>
            </a:endParaRPr>
          </a:p>
          <a:p>
            <a:r>
              <a:rPr lang="en-GB" sz="1800">
                <a:effectLst/>
                <a:latin typeface="Segoe UI"/>
                <a:cs typeface="Segoe UI"/>
              </a:rPr>
              <a:t>However, some children and young people talked about negative experiences and perceptions of the police. </a:t>
            </a:r>
          </a:p>
          <a:p>
            <a:endParaRPr lang="en-GB" sz="1800">
              <a:effectLst/>
              <a:latin typeface="Segoe UI" panose="020B0502040204020203" pitchFamily="34" charset="0"/>
            </a:endParaRPr>
          </a:p>
          <a:p>
            <a:pPr lvl="1"/>
            <a:r>
              <a:rPr lang="en-GB" i="1">
                <a:solidFill>
                  <a:schemeClr val="accent1"/>
                </a:solidFill>
                <a:latin typeface="Hind Vadodara"/>
                <a:cs typeface="Hind Vadodara"/>
              </a:rPr>
              <a:t>Boy, 18: There’s people on my block that sell [drugs] and the council know but they don’t do </a:t>
            </a:r>
          </a:p>
          <a:p>
            <a:pPr lvl="1"/>
            <a:r>
              <a:rPr lang="en-GB" i="1">
                <a:solidFill>
                  <a:schemeClr val="accent1"/>
                </a:solidFill>
                <a:latin typeface="Hind Vadodara"/>
                <a:cs typeface="Hind Vadodara"/>
              </a:rPr>
              <a:t>anything, and there’s no police near, I could walk round with weed in my hand and </a:t>
            </a:r>
          </a:p>
          <a:p>
            <a:pPr lvl="1"/>
            <a:r>
              <a:rPr lang="en-GB" i="1">
                <a:solidFill>
                  <a:schemeClr val="accent1"/>
                </a:solidFill>
                <a:latin typeface="Hind Vadodara"/>
                <a:cs typeface="Hind Vadodara"/>
              </a:rPr>
              <a:t>wouldn’t get stopped…the way the police run already is terrible, when we were </a:t>
            </a:r>
          </a:p>
          <a:p>
            <a:pPr lvl="1"/>
            <a:r>
              <a:rPr lang="en-GB" i="1">
                <a:solidFill>
                  <a:schemeClr val="accent1"/>
                </a:solidFill>
                <a:latin typeface="Hind Vadodara"/>
                <a:cs typeface="Hind Vadodara"/>
              </a:rPr>
              <a:t>younger there was a raid on my block, they smashed our door down... </a:t>
            </a:r>
          </a:p>
        </p:txBody>
      </p:sp>
      <p:sp>
        <p:nvSpPr>
          <p:cNvPr id="4" name="TextBox 3">
            <a:extLst>
              <a:ext uri="{FF2B5EF4-FFF2-40B4-BE49-F238E27FC236}">
                <a16:creationId xmlns:a16="http://schemas.microsoft.com/office/drawing/2014/main" id="{9B7403A3-CA76-5378-C310-F3BEAC6E8B20}"/>
              </a:ext>
            </a:extLst>
          </p:cNvPr>
          <p:cNvSpPr txBox="1"/>
          <p:nvPr/>
        </p:nvSpPr>
        <p:spPr>
          <a:xfrm>
            <a:off x="0" y="153270"/>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Safety and policing</a:t>
            </a:r>
          </a:p>
        </p:txBody>
      </p:sp>
    </p:spTree>
    <p:extLst>
      <p:ext uri="{BB962C8B-B14F-4D97-AF65-F5344CB8AC3E}">
        <p14:creationId xmlns:p14="http://schemas.microsoft.com/office/powerpoint/2010/main" val="50847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AF5F4-C229-D29D-E160-F6C20A541C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E7D0C9-3DDA-A354-391A-CAD260B1344C}"/>
              </a:ext>
            </a:extLst>
          </p:cNvPr>
          <p:cNvSpPr txBox="1"/>
          <p:nvPr/>
        </p:nvSpPr>
        <p:spPr>
          <a:xfrm>
            <a:off x="-134116" y="49414"/>
            <a:ext cx="6095999" cy="830997"/>
          </a:xfrm>
          <a:prstGeom prst="rect">
            <a:avLst/>
          </a:prstGeom>
          <a:noFill/>
        </p:spPr>
        <p:txBody>
          <a:bodyPr wrap="square" lIns="91440" tIns="45720" rIns="91440" bIns="45720" rtlCol="0" anchor="t">
            <a:spAutoFit/>
          </a:bodyPr>
          <a:lstStyle/>
          <a:p>
            <a:pPr algn="ctr"/>
            <a:r>
              <a:rPr lang="en-GB" sz="2400" b="1">
                <a:latin typeface="Hind Vadodara"/>
                <a:cs typeface="Hind Vadodara"/>
              </a:rPr>
              <a:t>RQ3: What do children and young people think should be done?</a:t>
            </a:r>
            <a:endParaRPr lang="en-US"/>
          </a:p>
        </p:txBody>
      </p:sp>
      <p:sp>
        <p:nvSpPr>
          <p:cNvPr id="5" name="TextBox 4">
            <a:extLst>
              <a:ext uri="{FF2B5EF4-FFF2-40B4-BE49-F238E27FC236}">
                <a16:creationId xmlns:a16="http://schemas.microsoft.com/office/drawing/2014/main" id="{B3513C49-1668-D531-693C-28336F645AA6}"/>
              </a:ext>
            </a:extLst>
          </p:cNvPr>
          <p:cNvSpPr txBox="1"/>
          <p:nvPr/>
        </p:nvSpPr>
        <p:spPr>
          <a:xfrm>
            <a:off x="171068" y="891632"/>
            <a:ext cx="5485633" cy="5078313"/>
          </a:xfrm>
          <a:prstGeom prst="rect">
            <a:avLst/>
          </a:prstGeom>
          <a:noFill/>
          <a:ln>
            <a:solidFill>
              <a:srgbClr val="19AC86"/>
            </a:solidFill>
          </a:ln>
        </p:spPr>
        <p:txBody>
          <a:bodyPr wrap="square" lIns="91440" tIns="45720" rIns="91440" bIns="45720" anchor="t">
            <a:spAutoFit/>
          </a:bodyPr>
          <a:lstStyle/>
          <a:p>
            <a:pPr marL="342900" indent="-342900">
              <a:buFont typeface="Arial"/>
              <a:buChar char="•"/>
            </a:pPr>
            <a:r>
              <a:rPr lang="en-GB">
                <a:latin typeface="Hind Vadodara"/>
                <a:ea typeface="Calibri" panose="020F0502020204030204"/>
                <a:cs typeface="Hind Vadodara"/>
              </a:rPr>
              <a:t>Improve the service provided by council and housing associations, particularly increasing responsiveness to requests for repairs.</a:t>
            </a:r>
            <a:br>
              <a:rPr lang="en-GB">
                <a:latin typeface="Hind Vadodara"/>
                <a:ea typeface="Calibri" panose="020F0502020204030204"/>
                <a:cs typeface="Hind Vadodara"/>
              </a:rPr>
            </a:br>
            <a:endParaRPr lang="en-GB">
              <a:latin typeface="Hind Vadodara"/>
              <a:ea typeface="Calibri" panose="020F0502020204030204"/>
              <a:cs typeface="Hind Vadodara"/>
            </a:endParaRPr>
          </a:p>
          <a:p>
            <a:pPr marL="342900" indent="-342900">
              <a:buFont typeface="Arial"/>
              <a:buChar char="•"/>
            </a:pPr>
            <a:r>
              <a:rPr lang="en-GB">
                <a:solidFill>
                  <a:srgbClr val="202B51"/>
                </a:solidFill>
                <a:latin typeface="Hind Vadodara"/>
                <a:cs typeface="Hind Vadodara"/>
              </a:rPr>
              <a:t>Address the unsuitability and poor quality of temporary accommodation – ensure adequate space, access to cooking facilities, and proximity to school and support networks.</a:t>
            </a:r>
            <a:br>
              <a:rPr lang="en-GB">
                <a:latin typeface="Hind Vadodara"/>
                <a:cs typeface="Hind Vadodara"/>
              </a:rPr>
            </a:br>
            <a:endParaRPr lang="en-GB">
              <a:solidFill>
                <a:srgbClr val="202B51"/>
              </a:solidFill>
              <a:latin typeface="Hind Vadodara" panose="02000000000000000000" pitchFamily="2" charset="0"/>
              <a:cs typeface="Hind Vadodara" panose="02000000000000000000" pitchFamily="2" charset="0"/>
            </a:endParaRPr>
          </a:p>
          <a:p>
            <a:pPr marL="342900" indent="-342900">
              <a:buFont typeface="Arial"/>
              <a:buChar char="•"/>
            </a:pPr>
            <a:r>
              <a:rPr lang="en-GB">
                <a:solidFill>
                  <a:srgbClr val="202B51"/>
                </a:solidFill>
                <a:latin typeface="Hind Vadodara"/>
                <a:cs typeface="Hind Vadodara"/>
              </a:rPr>
              <a:t>Improve the choice, availability, and quality of free food provision, such as food banks and food parcels. Ensure that children on Free School Meals are given sufficient money or food for a whole day, and that the system is not stigmatising.</a:t>
            </a:r>
          </a:p>
          <a:p>
            <a:pPr marL="342900" indent="-342900">
              <a:buFont typeface="Arial"/>
              <a:buChar char="•"/>
            </a:pP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Foster understanding and support for children with challenging home lives among professionals, particularly in schools.</a:t>
            </a:r>
          </a:p>
        </p:txBody>
      </p:sp>
      <p:sp>
        <p:nvSpPr>
          <p:cNvPr id="8" name="TextBox 7">
            <a:extLst>
              <a:ext uri="{FF2B5EF4-FFF2-40B4-BE49-F238E27FC236}">
                <a16:creationId xmlns:a16="http://schemas.microsoft.com/office/drawing/2014/main" id="{7AB8F46A-E0F6-471C-53A3-122ED35487EE}"/>
              </a:ext>
            </a:extLst>
          </p:cNvPr>
          <p:cNvSpPr txBox="1"/>
          <p:nvPr/>
        </p:nvSpPr>
        <p:spPr>
          <a:xfrm>
            <a:off x="6028943" y="49414"/>
            <a:ext cx="5991989" cy="6740307"/>
          </a:xfrm>
          <a:prstGeom prst="rect">
            <a:avLst/>
          </a:prstGeom>
          <a:noFill/>
          <a:ln>
            <a:solidFill>
              <a:srgbClr val="19AC86"/>
            </a:solidFill>
          </a:ln>
        </p:spPr>
        <p:txBody>
          <a:bodyPr wrap="square" lIns="91440" tIns="45720" rIns="91440" bIns="45720" anchor="t">
            <a:spAutoFit/>
          </a:bodyPr>
          <a:lstStyle/>
          <a:p>
            <a:pPr marL="285750" indent="-285750">
              <a:buFont typeface="Arial"/>
              <a:buChar char="•"/>
            </a:pPr>
            <a:r>
              <a:rPr lang="en-GB">
                <a:solidFill>
                  <a:srgbClr val="202B51"/>
                </a:solidFill>
                <a:latin typeface="Hind Vadodara"/>
                <a:cs typeface="Hind Vadodara"/>
              </a:rPr>
              <a:t>Provide effective practical and financial support for students in all schools, not just some. </a:t>
            </a:r>
          </a:p>
          <a:p>
            <a:pPr marL="285750" indent="-285750">
              <a:buFont typeface="Arial"/>
              <a:buChar char="•"/>
            </a:pPr>
            <a:endParaRPr lang="en-GB">
              <a:solidFill>
                <a:srgbClr val="202B51"/>
              </a:solidFill>
              <a:latin typeface="Hind Vadodara"/>
              <a:cs typeface="Hind Vadodara"/>
            </a:endParaRPr>
          </a:p>
          <a:p>
            <a:pPr marL="285750" indent="-285750">
              <a:buFont typeface="Arial"/>
              <a:buChar char="•"/>
            </a:pPr>
            <a:r>
              <a:rPr lang="en-GB">
                <a:solidFill>
                  <a:srgbClr val="202B51"/>
                </a:solidFill>
                <a:latin typeface="Hind Vadodara"/>
                <a:cs typeface="Hind Vadodara"/>
              </a:rPr>
              <a:t>Improve job opportunities and career guidance for children and young people.</a:t>
            </a:r>
          </a:p>
          <a:p>
            <a:pPr marL="285750" indent="-285750">
              <a:buFont typeface="Arial"/>
              <a:buChar char="•"/>
            </a:pPr>
            <a:endParaRPr lang="en-GB">
              <a:solidFill>
                <a:srgbClr val="202B51"/>
              </a:solidFill>
              <a:latin typeface="Hind Vadodara"/>
              <a:cs typeface="Hind Vadodara"/>
            </a:endParaRPr>
          </a:p>
          <a:p>
            <a:pPr marL="285750" indent="-285750">
              <a:buFont typeface="Arial"/>
              <a:buChar char="•"/>
            </a:pPr>
            <a:r>
              <a:rPr lang="en-GB">
                <a:solidFill>
                  <a:srgbClr val="202B51"/>
                </a:solidFill>
                <a:latin typeface="Hind Vadodara"/>
                <a:cs typeface="Hind Vadodara"/>
              </a:rPr>
              <a:t>Increase levels of social security benefits.</a:t>
            </a:r>
          </a:p>
          <a:p>
            <a:pPr marL="285750" indent="-285750">
              <a:buFont typeface="Arial"/>
              <a:buChar char="•"/>
            </a:pPr>
            <a:endParaRPr lang="en-GB">
              <a:latin typeface="Hind Vadodara"/>
              <a:cs typeface="Hind Vadodara"/>
            </a:endParaRPr>
          </a:p>
          <a:p>
            <a:pPr marL="342900" indent="-342900">
              <a:buFont typeface="Arial"/>
              <a:buChar char="•"/>
            </a:pPr>
            <a:r>
              <a:rPr lang="en-GB">
                <a:solidFill>
                  <a:srgbClr val="202B51"/>
                </a:solidFill>
                <a:latin typeface="Hind Vadodara"/>
                <a:cs typeface="Hind Vadodara"/>
              </a:rPr>
              <a:t>Create more opportunities for fun – such as clubs and activities - particularly for older teens. Improve the quality, upkeep, and sustained availability of public spaces, such as parks and community centres.</a:t>
            </a:r>
            <a:br>
              <a:rPr lang="en-GB">
                <a:latin typeface="Hind Vadodara"/>
                <a:cs typeface="Hind Vadodara"/>
              </a:rPr>
            </a:b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Increase the quality of public transport and reduce the costs for children and young people, particularly in rural areas.</a:t>
            </a:r>
            <a:br>
              <a:rPr lang="en-GB">
                <a:latin typeface="Hind Vadodara"/>
                <a:cs typeface="Hind Vadodara"/>
              </a:rPr>
            </a:b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Improve waiting times for, and the quality of, mental health services children and young people, such as providing support whilst waiting for interventions.</a:t>
            </a:r>
            <a:br>
              <a:rPr lang="en-GB">
                <a:latin typeface="Hind Vadodara"/>
                <a:cs typeface="Hind Vadodara"/>
              </a:rPr>
            </a:br>
            <a:endParaRPr lang="en-GB">
              <a:solidFill>
                <a:srgbClr val="202B51"/>
              </a:solidFill>
              <a:latin typeface="Hind Vadodara" panose="02000000000000000000" pitchFamily="2" charset="0"/>
              <a:cs typeface="Hind Vadodara" panose="02000000000000000000" pitchFamily="2" charset="0"/>
            </a:endParaRPr>
          </a:p>
          <a:p>
            <a:pPr marL="342900" indent="-342900">
              <a:buFont typeface="Arial"/>
              <a:buChar char="•"/>
            </a:pPr>
            <a:r>
              <a:rPr lang="en-GB">
                <a:solidFill>
                  <a:srgbClr val="202B51"/>
                </a:solidFill>
                <a:latin typeface="Hind Vadodara"/>
                <a:cs typeface="Hind Vadodara"/>
              </a:rPr>
              <a:t>Implement community safety strategies, such as more street lighting, Neighbourhood Watches, and improving resident-police relationships.</a:t>
            </a:r>
            <a:endParaRPr lang="en-GB">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2702444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5A257D46-792F-B415-1CFC-EF2662F10D12}"/>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CB1AA2B8-5EE5-6B66-6916-34698FCC9F36}"/>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Solutions Summary</a:t>
            </a:r>
            <a:endParaRPr lang="en-US"/>
          </a:p>
        </p:txBody>
      </p:sp>
      <p:sp>
        <p:nvSpPr>
          <p:cNvPr id="2" name="Title 5">
            <a:extLst>
              <a:ext uri="{FF2B5EF4-FFF2-40B4-BE49-F238E27FC236}">
                <a16:creationId xmlns:a16="http://schemas.microsoft.com/office/drawing/2014/main" id="{91D306F4-5CC3-D5E9-A66B-8C5FFF0B8611}"/>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40465315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1D66D-44B1-A8F1-49FC-7D65777E7472}"/>
              </a:ext>
            </a:extLst>
          </p:cNvPr>
          <p:cNvSpPr txBox="1"/>
          <p:nvPr/>
        </p:nvSpPr>
        <p:spPr>
          <a:xfrm>
            <a:off x="-134116" y="49414"/>
            <a:ext cx="6095999" cy="830997"/>
          </a:xfrm>
          <a:prstGeom prst="rect">
            <a:avLst/>
          </a:prstGeom>
          <a:noFill/>
        </p:spPr>
        <p:txBody>
          <a:bodyPr wrap="square" lIns="91440" tIns="45720" rIns="91440" bIns="45720" rtlCol="0" anchor="t">
            <a:spAutoFit/>
          </a:bodyPr>
          <a:lstStyle/>
          <a:p>
            <a:pPr algn="ctr"/>
            <a:r>
              <a:rPr lang="en-GB" sz="2400" b="1">
                <a:latin typeface="Hind Vadodara"/>
                <a:cs typeface="Hind Vadodara"/>
              </a:rPr>
              <a:t>What do children and young people think should be done?</a:t>
            </a:r>
            <a:endParaRPr lang="en-US"/>
          </a:p>
        </p:txBody>
      </p:sp>
      <p:sp>
        <p:nvSpPr>
          <p:cNvPr id="5" name="TextBox 4">
            <a:extLst>
              <a:ext uri="{FF2B5EF4-FFF2-40B4-BE49-F238E27FC236}">
                <a16:creationId xmlns:a16="http://schemas.microsoft.com/office/drawing/2014/main" id="{57222994-CFE6-3739-120E-3CBE6AAB582A}"/>
              </a:ext>
            </a:extLst>
          </p:cNvPr>
          <p:cNvSpPr txBox="1"/>
          <p:nvPr/>
        </p:nvSpPr>
        <p:spPr>
          <a:xfrm>
            <a:off x="171068" y="891632"/>
            <a:ext cx="5485633" cy="5078313"/>
          </a:xfrm>
          <a:prstGeom prst="rect">
            <a:avLst/>
          </a:prstGeom>
          <a:noFill/>
          <a:ln>
            <a:solidFill>
              <a:srgbClr val="19AC86"/>
            </a:solidFill>
          </a:ln>
        </p:spPr>
        <p:txBody>
          <a:bodyPr wrap="square" lIns="91440" tIns="45720" rIns="91440" bIns="45720" anchor="t">
            <a:spAutoFit/>
          </a:bodyPr>
          <a:lstStyle/>
          <a:p>
            <a:pPr marL="342900" indent="-342900">
              <a:buFont typeface="Arial"/>
              <a:buChar char="•"/>
            </a:pPr>
            <a:r>
              <a:rPr lang="en-GB">
                <a:latin typeface="Hind Vadodara"/>
                <a:ea typeface="Calibri" panose="020F0502020204030204"/>
                <a:cs typeface="Hind Vadodara"/>
              </a:rPr>
              <a:t>Improve the service provided by council and housing associations, particularly increasing responsiveness to requests for repairs.</a:t>
            </a:r>
            <a:br>
              <a:rPr lang="en-GB">
                <a:latin typeface="Hind Vadodara"/>
                <a:ea typeface="Calibri" panose="020F0502020204030204"/>
                <a:cs typeface="Hind Vadodara"/>
              </a:rPr>
            </a:br>
            <a:endParaRPr lang="en-GB">
              <a:latin typeface="Hind Vadodara"/>
              <a:ea typeface="Calibri" panose="020F0502020204030204"/>
              <a:cs typeface="Hind Vadodara"/>
            </a:endParaRPr>
          </a:p>
          <a:p>
            <a:pPr marL="342900" indent="-342900">
              <a:buFont typeface="Arial"/>
              <a:buChar char="•"/>
            </a:pPr>
            <a:r>
              <a:rPr lang="en-GB">
                <a:solidFill>
                  <a:srgbClr val="202B51"/>
                </a:solidFill>
                <a:latin typeface="Hind Vadodara"/>
                <a:cs typeface="Hind Vadodara"/>
              </a:rPr>
              <a:t>Address the unsuitability and poor quality of temporary accommodation – ensure adequate space, access to cooking facilities, and proximity to school and support networks.</a:t>
            </a:r>
            <a:br>
              <a:rPr lang="en-GB">
                <a:latin typeface="Hind Vadodara"/>
                <a:cs typeface="Hind Vadodara"/>
              </a:rPr>
            </a:br>
            <a:endParaRPr lang="en-GB">
              <a:solidFill>
                <a:srgbClr val="202B51"/>
              </a:solidFill>
              <a:latin typeface="Hind Vadodara" panose="02000000000000000000" pitchFamily="2" charset="0"/>
              <a:cs typeface="Hind Vadodara" panose="02000000000000000000" pitchFamily="2" charset="0"/>
            </a:endParaRPr>
          </a:p>
          <a:p>
            <a:pPr marL="342900" indent="-342900">
              <a:buFont typeface="Arial"/>
              <a:buChar char="•"/>
            </a:pPr>
            <a:r>
              <a:rPr lang="en-GB">
                <a:solidFill>
                  <a:srgbClr val="202B51"/>
                </a:solidFill>
                <a:latin typeface="Hind Vadodara"/>
                <a:cs typeface="Hind Vadodara"/>
              </a:rPr>
              <a:t>Improve the choice, availability, and quality of free food provision, such as food banks and food parcels. Ensure that children on Free School Meals are given sufficient money or food for a whole day, and that the system is not stigmatising.</a:t>
            </a:r>
          </a:p>
          <a:p>
            <a:pPr marL="342900" indent="-342900">
              <a:buFont typeface="Arial"/>
              <a:buChar char="•"/>
            </a:pP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Foster understanding and support for children with challenging home lives among professionals, particularly in schools.</a:t>
            </a:r>
          </a:p>
        </p:txBody>
      </p:sp>
      <p:sp>
        <p:nvSpPr>
          <p:cNvPr id="8" name="TextBox 7">
            <a:extLst>
              <a:ext uri="{FF2B5EF4-FFF2-40B4-BE49-F238E27FC236}">
                <a16:creationId xmlns:a16="http://schemas.microsoft.com/office/drawing/2014/main" id="{7D05ADEF-6C78-EBE3-3FE5-77C69358F6CD}"/>
              </a:ext>
            </a:extLst>
          </p:cNvPr>
          <p:cNvSpPr txBox="1"/>
          <p:nvPr/>
        </p:nvSpPr>
        <p:spPr>
          <a:xfrm>
            <a:off x="6028943" y="49414"/>
            <a:ext cx="5991989" cy="6740307"/>
          </a:xfrm>
          <a:prstGeom prst="rect">
            <a:avLst/>
          </a:prstGeom>
          <a:noFill/>
          <a:ln>
            <a:solidFill>
              <a:srgbClr val="19AC86"/>
            </a:solidFill>
          </a:ln>
        </p:spPr>
        <p:txBody>
          <a:bodyPr wrap="square" lIns="91440" tIns="45720" rIns="91440" bIns="45720" anchor="t">
            <a:spAutoFit/>
          </a:bodyPr>
          <a:lstStyle/>
          <a:p>
            <a:pPr marL="285750" indent="-285750">
              <a:buFont typeface="Arial"/>
              <a:buChar char="•"/>
            </a:pPr>
            <a:r>
              <a:rPr lang="en-GB">
                <a:solidFill>
                  <a:srgbClr val="202B51"/>
                </a:solidFill>
                <a:latin typeface="Hind Vadodara"/>
                <a:cs typeface="Hind Vadodara"/>
              </a:rPr>
              <a:t>Provide effective practical and financial support for students in all schools, not just some. </a:t>
            </a:r>
          </a:p>
          <a:p>
            <a:pPr marL="285750" indent="-285750">
              <a:buFont typeface="Arial"/>
              <a:buChar char="•"/>
            </a:pPr>
            <a:endParaRPr lang="en-GB">
              <a:solidFill>
                <a:srgbClr val="202B51"/>
              </a:solidFill>
              <a:latin typeface="Hind Vadodara"/>
              <a:cs typeface="Hind Vadodara"/>
            </a:endParaRPr>
          </a:p>
          <a:p>
            <a:pPr marL="285750" indent="-285750">
              <a:buFont typeface="Arial"/>
              <a:buChar char="•"/>
            </a:pPr>
            <a:r>
              <a:rPr lang="en-GB">
                <a:solidFill>
                  <a:srgbClr val="202B51"/>
                </a:solidFill>
                <a:latin typeface="Hind Vadodara"/>
                <a:cs typeface="Hind Vadodara"/>
              </a:rPr>
              <a:t>Improve job opportunities and career guidance for children and young people.</a:t>
            </a:r>
          </a:p>
          <a:p>
            <a:pPr marL="285750" indent="-285750">
              <a:buFont typeface="Arial"/>
              <a:buChar char="•"/>
            </a:pPr>
            <a:endParaRPr lang="en-GB">
              <a:solidFill>
                <a:srgbClr val="202B51"/>
              </a:solidFill>
              <a:latin typeface="Hind Vadodara"/>
              <a:cs typeface="Hind Vadodara"/>
            </a:endParaRPr>
          </a:p>
          <a:p>
            <a:pPr marL="285750" indent="-285750">
              <a:buFont typeface="Arial"/>
              <a:buChar char="•"/>
            </a:pPr>
            <a:r>
              <a:rPr lang="en-GB">
                <a:solidFill>
                  <a:srgbClr val="202B51"/>
                </a:solidFill>
                <a:latin typeface="Hind Vadodara"/>
                <a:cs typeface="Hind Vadodara"/>
              </a:rPr>
              <a:t>Increase levels of social security benefits.</a:t>
            </a:r>
          </a:p>
          <a:p>
            <a:pPr marL="285750" indent="-285750">
              <a:buFont typeface="Arial"/>
              <a:buChar char="•"/>
            </a:pPr>
            <a:endParaRPr lang="en-GB">
              <a:latin typeface="Hind Vadodara"/>
              <a:cs typeface="Hind Vadodara"/>
            </a:endParaRPr>
          </a:p>
          <a:p>
            <a:pPr marL="342900" indent="-342900">
              <a:buFont typeface="Arial"/>
              <a:buChar char="•"/>
            </a:pPr>
            <a:r>
              <a:rPr lang="en-GB">
                <a:solidFill>
                  <a:srgbClr val="202B51"/>
                </a:solidFill>
                <a:latin typeface="Hind Vadodara"/>
                <a:cs typeface="Hind Vadodara"/>
              </a:rPr>
              <a:t>Create more opportunities for fun – such as clubs and activities - particularly for older teens. Improve the quality, upkeep, and sustained availability of public spaces, such as parks and community centres.</a:t>
            </a:r>
            <a:br>
              <a:rPr lang="en-GB">
                <a:latin typeface="Hind Vadodara"/>
                <a:cs typeface="Hind Vadodara"/>
              </a:rPr>
            </a:b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Increase the quality of public transport and reduce the costs for children and young people, particularly in rural areas.</a:t>
            </a:r>
            <a:br>
              <a:rPr lang="en-GB">
                <a:latin typeface="Hind Vadodara"/>
                <a:cs typeface="Hind Vadodara"/>
              </a:rPr>
            </a:br>
            <a:endParaRPr lang="en-GB">
              <a:solidFill>
                <a:srgbClr val="202B51"/>
              </a:solidFill>
              <a:latin typeface="Hind Vadodara"/>
              <a:cs typeface="Hind Vadodara"/>
            </a:endParaRPr>
          </a:p>
          <a:p>
            <a:pPr marL="342900" indent="-342900">
              <a:buFont typeface="Arial"/>
              <a:buChar char="•"/>
            </a:pPr>
            <a:r>
              <a:rPr lang="en-GB">
                <a:solidFill>
                  <a:srgbClr val="202B51"/>
                </a:solidFill>
                <a:latin typeface="Hind Vadodara"/>
                <a:cs typeface="Hind Vadodara"/>
              </a:rPr>
              <a:t>Improve waiting times for, and the quality of, mental health services children and young people, such as providing support whilst waiting for interventions.</a:t>
            </a:r>
            <a:br>
              <a:rPr lang="en-GB">
                <a:latin typeface="Hind Vadodara"/>
                <a:cs typeface="Hind Vadodara"/>
              </a:rPr>
            </a:br>
            <a:endParaRPr lang="en-GB">
              <a:solidFill>
                <a:srgbClr val="202B51"/>
              </a:solidFill>
              <a:latin typeface="Hind Vadodara" panose="02000000000000000000" pitchFamily="2" charset="0"/>
              <a:cs typeface="Hind Vadodara" panose="02000000000000000000" pitchFamily="2" charset="0"/>
            </a:endParaRPr>
          </a:p>
          <a:p>
            <a:pPr marL="342900" indent="-342900">
              <a:buFont typeface="Arial"/>
              <a:buChar char="•"/>
            </a:pPr>
            <a:r>
              <a:rPr lang="en-GB">
                <a:solidFill>
                  <a:srgbClr val="202B51"/>
                </a:solidFill>
                <a:latin typeface="Hind Vadodara"/>
                <a:cs typeface="Hind Vadodara"/>
              </a:rPr>
              <a:t>Implement community safety strategies, such as more street lighting, Neighbourhood Watches, and improving resident-police relationships.</a:t>
            </a:r>
            <a:endParaRPr lang="en-GB">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6149719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DB58-A310-C461-EA3D-869FC901FE6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F7EA3DA-716E-B93F-1018-1A5BEFB23DEE}"/>
              </a:ext>
            </a:extLst>
          </p:cNvPr>
          <p:cNvSpPr>
            <a:spLocks noGrp="1"/>
          </p:cNvSpPr>
          <p:nvPr>
            <p:ph type="body" sz="quarter" idx="10"/>
          </p:nvPr>
        </p:nvSpPr>
        <p:spPr>
          <a:xfrm>
            <a:off x="316147" y="1408652"/>
            <a:ext cx="11559705" cy="2562456"/>
          </a:xfrm>
        </p:spPr>
        <p:txBody>
          <a:bodyPr vert="horz" lIns="91440" tIns="45720" rIns="91440" bIns="45720" rtlCol="0" anchor="t">
            <a:noAutofit/>
          </a:bodyPr>
          <a:lstStyle/>
          <a:p>
            <a:r>
              <a:rPr lang="en-US" sz="4400">
                <a:latin typeface="Hind Vadodara"/>
                <a:cs typeface="Hind Vadodara"/>
              </a:rPr>
              <a:t>RQ4</a:t>
            </a:r>
            <a:r>
              <a:rPr lang="en-US" sz="4400" b="1">
                <a:effectLst/>
                <a:latin typeface="Hind Vadodara"/>
                <a:cs typeface="Hind Vadodara"/>
              </a:rPr>
              <a:t>: How do </a:t>
            </a:r>
            <a:r>
              <a:rPr lang="en-US" sz="4400">
                <a:latin typeface="Hind Vadodara"/>
                <a:cs typeface="Hind Vadodara"/>
              </a:rPr>
              <a:t>the answers to these questions vary for different groups of children?</a:t>
            </a:r>
            <a:endParaRPr lang="en-US" sz="4400"/>
          </a:p>
        </p:txBody>
      </p:sp>
    </p:spTree>
    <p:extLst>
      <p:ext uri="{BB962C8B-B14F-4D97-AF65-F5344CB8AC3E}">
        <p14:creationId xmlns:p14="http://schemas.microsoft.com/office/powerpoint/2010/main" val="12660756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F5324-C0AD-AA2C-FD7D-0847BE1B9084}"/>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A2886857-23ED-0F64-A75D-DC7F88196DB6}"/>
              </a:ext>
            </a:extLst>
          </p:cNvPr>
          <p:cNvSpPr txBox="1"/>
          <p:nvPr/>
        </p:nvSpPr>
        <p:spPr>
          <a:xfrm>
            <a:off x="0" y="671691"/>
            <a:ext cx="12191999" cy="618630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Hind Vadodara"/>
                <a:cs typeface="Hind Vadodara"/>
              </a:rPr>
              <a:t>Speaking to children and young people from diverse groups and locations has highlighted the </a:t>
            </a:r>
            <a:r>
              <a:rPr lang="en-GB" b="1">
                <a:latin typeface="Hind Vadodara"/>
                <a:cs typeface="Hind Vadodara"/>
              </a:rPr>
              <a:t>variability</a:t>
            </a:r>
            <a:r>
              <a:rPr lang="en-GB">
                <a:latin typeface="Hind Vadodara"/>
                <a:cs typeface="Hind Vadodara"/>
              </a:rPr>
              <a:t> in their experiences. </a:t>
            </a:r>
          </a:p>
          <a:p>
            <a:endParaRPr lang="en-GB">
              <a:latin typeface="Hind Vadodara"/>
              <a:cs typeface="Hind Vadodara"/>
            </a:endParaRPr>
          </a:p>
          <a:p>
            <a:r>
              <a:rPr lang="en-GB">
                <a:latin typeface="Hind Vadodara"/>
                <a:cs typeface="Hind Vadodara"/>
              </a:rPr>
              <a:t>Variations are sometimes due to </a:t>
            </a:r>
            <a:r>
              <a:rPr lang="en-GB" b="1">
                <a:latin typeface="Hind Vadodara"/>
                <a:cs typeface="Hind Vadodara"/>
              </a:rPr>
              <a:t>a “post-code lottery”</a:t>
            </a:r>
            <a:r>
              <a:rPr lang="en-GB">
                <a:latin typeface="Hind Vadodara"/>
                <a:cs typeface="Hind Vadodara"/>
              </a:rPr>
              <a:t>, such as the level of financial aid and free food provided by different schools or the free bus travel available to children in London.</a:t>
            </a:r>
          </a:p>
          <a:p>
            <a:pPr marL="285750" indent="-285750">
              <a:buFont typeface="Arial" panose="020B0604020202020204" pitchFamily="34" charset="0"/>
              <a:buChar char="•"/>
            </a:pPr>
            <a:endParaRPr lang="en-GB" i="1">
              <a:latin typeface="Hind Vadodara"/>
              <a:cs typeface="Hind Vadodara"/>
            </a:endParaRPr>
          </a:p>
          <a:p>
            <a:r>
              <a:rPr lang="en-GB">
                <a:latin typeface="Hind Vadodara"/>
                <a:cs typeface="Hind Vadodara"/>
              </a:rPr>
              <a:t>For some groups of children and young people, the impact of poverty may be amplified by other </a:t>
            </a:r>
            <a:r>
              <a:rPr lang="en-GB" b="1">
                <a:latin typeface="Hind Vadodara"/>
                <a:cs typeface="Hind Vadodara"/>
              </a:rPr>
              <a:t>barriers and vulnerabilities </a:t>
            </a:r>
            <a:r>
              <a:rPr lang="en-GB">
                <a:latin typeface="Hind Vadodara"/>
                <a:cs typeface="Hind Vadodara"/>
              </a:rPr>
              <a:t>and vice versa, such as</a:t>
            </a:r>
            <a:r>
              <a:rPr lang="en-GB" b="1">
                <a:latin typeface="Hind Vadodara"/>
                <a:cs typeface="Hind Vadodara"/>
              </a:rPr>
              <a:t> </a:t>
            </a:r>
            <a:r>
              <a:rPr lang="en-GB">
                <a:latin typeface="Hind Vadodara"/>
                <a:cs typeface="Hind Vadodara"/>
              </a:rPr>
              <a:t>those with additional learning needs not being able to afford equipment that would benefit them, the limited access to financial support of those from immigrant families or the emotional burden, responsibilities and subsequent impact on education for young carers.</a:t>
            </a:r>
          </a:p>
          <a:p>
            <a:endParaRPr lang="en-GB">
              <a:latin typeface="Hind Vadodara"/>
              <a:cs typeface="Hind Vadodara"/>
            </a:endParaRPr>
          </a:p>
          <a:p>
            <a:r>
              <a:rPr lang="en-GB">
                <a:latin typeface="Hind Vadodara"/>
                <a:ea typeface="Calibri"/>
                <a:cs typeface="Calibri"/>
              </a:rPr>
              <a:t>Importantly</a:t>
            </a:r>
            <a:r>
              <a:rPr lang="en-GB">
                <a:latin typeface="Hind Vadodara"/>
                <a:ea typeface="+mn-lt"/>
                <a:cs typeface="+mn-lt"/>
              </a:rPr>
              <a:t>, children and young people that reported positive experiences often received </a:t>
            </a:r>
          </a:p>
          <a:p>
            <a:r>
              <a:rPr lang="en-GB" b="1">
                <a:latin typeface="Hind Vadodara"/>
                <a:ea typeface="+mn-lt"/>
                <a:cs typeface="+mn-lt"/>
              </a:rPr>
              <a:t>support</a:t>
            </a:r>
            <a:r>
              <a:rPr lang="en-GB" b="1">
                <a:latin typeface="Hind Vadodara"/>
                <a:ea typeface="+mn-lt"/>
                <a:cs typeface="Calibri"/>
              </a:rPr>
              <a:t> from a single organisation or trusted adult</a:t>
            </a:r>
            <a:r>
              <a:rPr lang="en-GB">
                <a:latin typeface="Hind Vadodara"/>
                <a:ea typeface="+mn-lt"/>
                <a:cs typeface="Calibri"/>
              </a:rPr>
              <a:t> – from within a school, youth group, </a:t>
            </a:r>
          </a:p>
          <a:p>
            <a:r>
              <a:rPr lang="en-GB">
                <a:latin typeface="Hind Vadodara"/>
                <a:ea typeface="+mn-lt"/>
                <a:cs typeface="Calibri"/>
              </a:rPr>
              <a:t>or charity – who went above and beyond to remove barriers. Not all children have access </a:t>
            </a:r>
          </a:p>
          <a:p>
            <a:r>
              <a:rPr lang="en-GB">
                <a:latin typeface="Hind Vadodara"/>
                <a:ea typeface="+mn-lt"/>
                <a:cs typeface="Calibri"/>
              </a:rPr>
              <a:t>to this support. </a:t>
            </a:r>
          </a:p>
          <a:p>
            <a:br>
              <a:rPr lang="en-GB">
                <a:latin typeface="Hind Vadodara"/>
                <a:cs typeface="Hind Vadodara"/>
              </a:rPr>
            </a:br>
            <a:endParaRPr lang="en-GB">
              <a:latin typeface="Hind Vadodara"/>
              <a:cs typeface="Hind Vadodara"/>
            </a:endParaRPr>
          </a:p>
          <a:p>
            <a:endParaRPr lang="en-GB">
              <a:latin typeface="Hind Vadodara"/>
              <a:ea typeface="Calibri" panose="020F0502020204030204"/>
              <a:cs typeface="Hind Vadodara"/>
            </a:endParaRPr>
          </a:p>
          <a:p>
            <a:endParaRPr lang="en-GB">
              <a:latin typeface="Hind Vadodara"/>
              <a:ea typeface="Calibri" panose="020F0502020204030204"/>
              <a:cs typeface="Hind Vadodara"/>
            </a:endParaRPr>
          </a:p>
          <a:p>
            <a:br>
              <a:rPr lang="en-GB" i="1">
                <a:latin typeface="Hind Vadodara"/>
                <a:cs typeface="Hind Vadodara"/>
              </a:rPr>
            </a:br>
            <a:endParaRPr lang="en-GB" i="1">
              <a:latin typeface="Hind Vadodara"/>
              <a:cs typeface="Hind Vadodara"/>
            </a:endParaRPr>
          </a:p>
          <a:p>
            <a:endParaRPr lang="en-GB"/>
          </a:p>
        </p:txBody>
      </p:sp>
      <p:sp>
        <p:nvSpPr>
          <p:cNvPr id="3" name="TextBox 2">
            <a:extLst>
              <a:ext uri="{FF2B5EF4-FFF2-40B4-BE49-F238E27FC236}">
                <a16:creationId xmlns:a16="http://schemas.microsoft.com/office/drawing/2014/main" id="{3E20A087-A93F-2448-363F-D6CAD88D39F3}"/>
              </a:ext>
            </a:extLst>
          </p:cNvPr>
          <p:cNvSpPr txBox="1"/>
          <p:nvPr/>
        </p:nvSpPr>
        <p:spPr>
          <a:xfrm>
            <a:off x="0" y="135235"/>
            <a:ext cx="6127750" cy="461665"/>
          </a:xfrm>
          <a:prstGeom prst="rect">
            <a:avLst/>
          </a:prstGeom>
          <a:noFill/>
        </p:spPr>
        <p:txBody>
          <a:bodyPr wrap="square">
            <a:spAutoFit/>
          </a:bodyPr>
          <a:lstStyle/>
          <a:p>
            <a:r>
              <a:rPr lang="en-GB" sz="2400" b="1">
                <a:latin typeface="Hind Vadodara"/>
                <a:cs typeface="Hind Vadodara"/>
              </a:rPr>
              <a:t>Group Variations</a:t>
            </a:r>
            <a:endParaRPr lang="en-GB" sz="2400" b="1">
              <a:effectLst/>
              <a:latin typeface="Hind Vadodara"/>
              <a:cs typeface="Hind Vadodara"/>
            </a:endParaRPr>
          </a:p>
        </p:txBody>
      </p:sp>
    </p:spTree>
    <p:extLst>
      <p:ext uri="{BB962C8B-B14F-4D97-AF65-F5344CB8AC3E}">
        <p14:creationId xmlns:p14="http://schemas.microsoft.com/office/powerpoint/2010/main" val="24166328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12A9B-5917-3574-5D2E-05526667A403}"/>
              </a:ext>
            </a:extLst>
          </p:cNvPr>
          <p:cNvSpPr txBox="1"/>
          <p:nvPr/>
        </p:nvSpPr>
        <p:spPr>
          <a:xfrm>
            <a:off x="0" y="88900"/>
            <a:ext cx="6102350" cy="461665"/>
          </a:xfrm>
          <a:prstGeom prst="rect">
            <a:avLst/>
          </a:prstGeom>
          <a:noFill/>
        </p:spPr>
        <p:txBody>
          <a:bodyPr wrap="square">
            <a:spAutoFit/>
          </a:bodyPr>
          <a:lstStyle/>
          <a:p>
            <a:r>
              <a:rPr lang="en-GB" sz="2400" b="1">
                <a:latin typeface="Hind Vadodara"/>
                <a:cs typeface="Hind Vadodara"/>
              </a:rPr>
              <a:t>Group Variations</a:t>
            </a:r>
            <a:endParaRPr lang="en-GB" sz="2400" b="1">
              <a:effectLst/>
              <a:latin typeface="Hind Vadodara"/>
              <a:cs typeface="Hind Vadodara"/>
            </a:endParaRPr>
          </a:p>
        </p:txBody>
      </p:sp>
      <p:sp>
        <p:nvSpPr>
          <p:cNvPr id="4" name="TextBox 3">
            <a:extLst>
              <a:ext uri="{FF2B5EF4-FFF2-40B4-BE49-F238E27FC236}">
                <a16:creationId xmlns:a16="http://schemas.microsoft.com/office/drawing/2014/main" id="{E900EF53-E8B3-D93D-BAE6-174D05769B66}"/>
              </a:ext>
            </a:extLst>
          </p:cNvPr>
          <p:cNvSpPr txBox="1"/>
          <p:nvPr/>
        </p:nvSpPr>
        <p:spPr>
          <a:xfrm>
            <a:off x="0" y="550565"/>
            <a:ext cx="12192000" cy="6740307"/>
          </a:xfrm>
          <a:prstGeom prst="rect">
            <a:avLst/>
          </a:prstGeom>
          <a:noFill/>
        </p:spPr>
        <p:txBody>
          <a:bodyPr wrap="square" rtlCol="0">
            <a:spAutoFit/>
          </a:bodyPr>
          <a:lstStyle/>
          <a:p>
            <a:r>
              <a:rPr lang="en-GB">
                <a:latin typeface="Hind Vadodara"/>
                <a:ea typeface="Calibri" panose="020F0502020204030204"/>
                <a:cs typeface="Hind Vadodara"/>
              </a:rPr>
              <a:t>Differences in experience between </a:t>
            </a:r>
            <a:r>
              <a:rPr lang="en-GB" b="1">
                <a:latin typeface="Hind Vadodara"/>
                <a:ea typeface="Calibri" panose="020F0502020204030204"/>
                <a:cs typeface="Hind Vadodara"/>
              </a:rPr>
              <a:t>age groups </a:t>
            </a:r>
            <a:r>
              <a:rPr lang="en-GB">
                <a:latin typeface="Hind Vadodara"/>
                <a:ea typeface="Calibri" panose="020F0502020204030204"/>
                <a:cs typeface="Hind Vadodara"/>
              </a:rPr>
              <a:t>include older teenagers feeling that they are often over-looked in</a:t>
            </a:r>
          </a:p>
          <a:p>
            <a:r>
              <a:rPr lang="en-GB">
                <a:latin typeface="Hind Vadodara"/>
                <a:ea typeface="Calibri" panose="020F0502020204030204"/>
                <a:cs typeface="Hind Vadodara"/>
              </a:rPr>
              <a:t>terms of youth provision and activities. They have a greater awareness of and take on more responsibility to help with their families’ financial situation and spoke more about the social impact of having less money than peers. In terms of travel, 16-18-year-olds are subject to more expensive bus travel.</a:t>
            </a:r>
          </a:p>
          <a:p>
            <a:endParaRPr lang="en-GB">
              <a:latin typeface="Hind Vadodara"/>
              <a:ea typeface="Calibri" panose="020F0502020204030204"/>
              <a:cs typeface="Hind Vadodara"/>
            </a:endParaRPr>
          </a:p>
          <a:p>
            <a:r>
              <a:rPr lang="en-GB">
                <a:latin typeface="Hind Vadodara"/>
                <a:ea typeface="Calibri" panose="020F0502020204030204"/>
                <a:cs typeface="Hind Vadodara"/>
              </a:rPr>
              <a:t>Variations between those children and young people living in </a:t>
            </a:r>
            <a:r>
              <a:rPr lang="en-GB" b="1">
                <a:latin typeface="Hind Vadodara"/>
                <a:ea typeface="Calibri" panose="020F0502020204030204"/>
                <a:cs typeface="Hind Vadodara"/>
              </a:rPr>
              <a:t>rural vs. urban areas </a:t>
            </a:r>
            <a:r>
              <a:rPr lang="en-GB">
                <a:latin typeface="Hind Vadodara"/>
                <a:ea typeface="Calibri" panose="020F0502020204030204"/>
                <a:cs typeface="Hind Vadodara"/>
              </a:rPr>
              <a:t>included the barrier that inadequate transport links poses for accessing </a:t>
            </a:r>
            <a:r>
              <a:rPr lang="en-GB">
                <a:latin typeface="Hind Vadodara"/>
                <a:cs typeface="Hind Vadodara"/>
              </a:rPr>
              <a:t>health services, leisure activities, education and employment opportunities for those in rural areas. </a:t>
            </a:r>
            <a:r>
              <a:rPr lang="en-GB">
                <a:latin typeface="Hind Vadodara"/>
                <a:ea typeface="Calibri" panose="020F0502020204030204"/>
                <a:cs typeface="Hind Vadodara"/>
              </a:rPr>
              <a:t>Although safety was a concern across the board, children and young people in more urban areas spoke more about more serious crime, including gang and knife crime.</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In terms of </a:t>
            </a:r>
            <a:r>
              <a:rPr lang="en-GB" b="1">
                <a:latin typeface="Hind Vadodara" panose="02000000000000000000" pitchFamily="2" charset="0"/>
                <a:cs typeface="Hind Vadodara" panose="02000000000000000000" pitchFamily="2" charset="0"/>
              </a:rPr>
              <a:t>gender</a:t>
            </a:r>
            <a:r>
              <a:rPr lang="en-GB">
                <a:latin typeface="Hind Vadodara" panose="02000000000000000000" pitchFamily="2" charset="0"/>
                <a:cs typeface="Hind Vadodara" panose="02000000000000000000" pitchFamily="2" charset="0"/>
              </a:rPr>
              <a:t>, it was older teenage girls who spoke about providing emotional support for their mothers and assuming parent-like roles in their households. Boys and girls expressed different concerns about safety: whereas </a:t>
            </a:r>
          </a:p>
          <a:p>
            <a:r>
              <a:rPr lang="en-GB">
                <a:latin typeface="Hind Vadodara" panose="02000000000000000000" pitchFamily="2" charset="0"/>
                <a:cs typeface="Hind Vadodara" panose="02000000000000000000" pitchFamily="2" charset="0"/>
              </a:rPr>
              <a:t>boys discussed the prevalence and risks of becoming involved with gangs, girls focused more </a:t>
            </a:r>
          </a:p>
          <a:p>
            <a:r>
              <a:rPr lang="en-GB">
                <a:latin typeface="Hind Vadodara" panose="02000000000000000000" pitchFamily="2" charset="0"/>
                <a:cs typeface="Hind Vadodara" panose="02000000000000000000" pitchFamily="2" charset="0"/>
              </a:rPr>
              <a:t>on feeling unsafe walking alone and highlighted the lack of street lighting. </a:t>
            </a:r>
          </a:p>
          <a:p>
            <a:endParaRPr lang="en-GB" b="1">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Differences depending on the </a:t>
            </a:r>
            <a:r>
              <a:rPr lang="en-GB" b="1">
                <a:latin typeface="Hind Vadodara" panose="02000000000000000000" pitchFamily="2" charset="0"/>
                <a:cs typeface="Hind Vadodara" panose="02000000000000000000" pitchFamily="2" charset="0"/>
              </a:rPr>
              <a:t>ethnicity </a:t>
            </a:r>
            <a:r>
              <a:rPr lang="en-GB">
                <a:latin typeface="Hind Vadodara" panose="02000000000000000000" pitchFamily="2" charset="0"/>
                <a:cs typeface="Hind Vadodara" panose="02000000000000000000" pitchFamily="2" charset="0"/>
              </a:rPr>
              <a:t>included some poor perceptions of and </a:t>
            </a:r>
          </a:p>
          <a:p>
            <a:r>
              <a:rPr lang="en-GB">
                <a:latin typeface="Hind Vadodara" panose="02000000000000000000" pitchFamily="2" charset="0"/>
                <a:cs typeface="Hind Vadodara" panose="02000000000000000000" pitchFamily="2" charset="0"/>
              </a:rPr>
              <a:t>experiences with the police for children and young people from a minority ethnic group </a:t>
            </a:r>
          </a:p>
          <a:p>
            <a:r>
              <a:rPr lang="en-GB">
                <a:latin typeface="Hind Vadodara" panose="02000000000000000000" pitchFamily="2" charset="0"/>
                <a:cs typeface="Hind Vadodara" panose="02000000000000000000" pitchFamily="2" charset="0"/>
              </a:rPr>
              <a:t>and a recognition of the strong bonds formed in neighbourhoods of residents from </a:t>
            </a:r>
          </a:p>
          <a:p>
            <a:r>
              <a:rPr lang="en-GB">
                <a:latin typeface="Hind Vadodara" panose="02000000000000000000" pitchFamily="2" charset="0"/>
                <a:cs typeface="Hind Vadodara" panose="02000000000000000000" pitchFamily="2" charset="0"/>
              </a:rPr>
              <a:t>a similar migrant background. </a:t>
            </a:r>
          </a:p>
          <a:p>
            <a:endParaRPr lang="en-GB" b="1">
              <a:latin typeface="Hind Vadodara" panose="02000000000000000000" pitchFamily="2" charset="0"/>
              <a:cs typeface="Hind Vadodara" panose="02000000000000000000" pitchFamily="2" charset="0"/>
            </a:endParaRPr>
          </a:p>
          <a:p>
            <a:endParaRPr lang="en-GB">
              <a:latin typeface="Hind Vadodara"/>
              <a:ea typeface="Calibri"/>
              <a:cs typeface="Calibri"/>
            </a:endParaRPr>
          </a:p>
          <a:p>
            <a:endParaRPr lang="en-GB">
              <a:latin typeface="Hind Vadodara" panose="02000000000000000000" pitchFamily="2" charset="0"/>
              <a:cs typeface="Hind Vadodara" panose="02000000000000000000" pitchFamily="2" charset="0"/>
            </a:endParaRPr>
          </a:p>
          <a:p>
            <a:endParaRPr lang="en-GB" b="1">
              <a:latin typeface="Hind Vadodara" panose="02000000000000000000" pitchFamily="2" charset="0"/>
              <a:cs typeface="Hind Vadodara" panose="02000000000000000000" pitchFamily="2" charset="0"/>
            </a:endParaRPr>
          </a:p>
          <a:p>
            <a:endParaRPr lang="en-GB" b="1">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37187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77D167-87EB-F6D9-1827-3EB7FFD9DC17}"/>
              </a:ext>
            </a:extLst>
          </p:cNvPr>
          <p:cNvSpPr txBox="1"/>
          <p:nvPr/>
        </p:nvSpPr>
        <p:spPr>
          <a:xfrm>
            <a:off x="0" y="375970"/>
            <a:ext cx="11747754" cy="461665"/>
          </a:xfrm>
          <a:prstGeom prst="rect">
            <a:avLst/>
          </a:prstGeom>
          <a:noFill/>
        </p:spPr>
        <p:txBody>
          <a:bodyPr wrap="square">
            <a:spAutoFit/>
          </a:bodyPr>
          <a:lstStyle/>
          <a:p>
            <a:r>
              <a:rPr lang="en-US" sz="2400" b="1">
                <a:latin typeface="Hind Vadodara" panose="02000000000000000000" pitchFamily="2" charset="0"/>
                <a:cs typeface="Hind Vadodara" panose="02000000000000000000" pitchFamily="2" charset="0"/>
              </a:rPr>
              <a:t>RQ4: How do the answers to these questions vary for different groups of children?</a:t>
            </a:r>
            <a:endParaRPr lang="en-US" sz="2400" b="1">
              <a:latin typeface="Aptos" panose="020B0004020202020204" pitchFamily="34" charset="0"/>
            </a:endParaRPr>
          </a:p>
        </p:txBody>
      </p:sp>
      <p:sp>
        <p:nvSpPr>
          <p:cNvPr id="4" name="TextBox 3">
            <a:extLst>
              <a:ext uri="{FF2B5EF4-FFF2-40B4-BE49-F238E27FC236}">
                <a16:creationId xmlns:a16="http://schemas.microsoft.com/office/drawing/2014/main" id="{61FE35B9-D21B-7001-6238-7BE3D3A77782}"/>
              </a:ext>
            </a:extLst>
          </p:cNvPr>
          <p:cNvSpPr txBox="1"/>
          <p:nvPr/>
        </p:nvSpPr>
        <p:spPr>
          <a:xfrm>
            <a:off x="0" y="976769"/>
            <a:ext cx="12192000" cy="535531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a:solidFill>
                  <a:srgbClr val="202B51"/>
                </a:solidFill>
                <a:effectLst/>
                <a:latin typeface="Hind Vadodara" panose="02000000000000000000" pitchFamily="2" charset="0"/>
              </a:rPr>
              <a:t>Speaking to children and young people from diverse groups and locations in England has highlighted the </a:t>
            </a:r>
            <a:r>
              <a:rPr lang="en-GB" sz="1800" b="1">
                <a:solidFill>
                  <a:srgbClr val="202B51"/>
                </a:solidFill>
                <a:effectLst/>
                <a:latin typeface="Hind Vadodara" panose="02000000000000000000" pitchFamily="2" charset="0"/>
              </a:rPr>
              <a:t>variability</a:t>
            </a:r>
            <a:r>
              <a:rPr lang="en-GB" sz="1800">
                <a:solidFill>
                  <a:srgbClr val="202B51"/>
                </a:solidFill>
                <a:effectLst/>
                <a:latin typeface="Hind Vadodara" panose="02000000000000000000" pitchFamily="2" charset="0"/>
              </a:rPr>
              <a:t> in their experiences, often due to a "post-code lottery", including their access to support and services. </a:t>
            </a:r>
            <a:r>
              <a:rPr lang="en-GB">
                <a:latin typeface="Hind Vadodara"/>
                <a:cs typeface="Hind Vadodara"/>
              </a:rPr>
              <a:t> </a:t>
            </a:r>
          </a:p>
          <a:p>
            <a:endParaRPr lang="en-GB">
              <a:latin typeface="Hind Vadodara"/>
              <a:cs typeface="Hind Vadodara"/>
            </a:endParaRPr>
          </a:p>
          <a:p>
            <a:pPr marL="285750" indent="-285750">
              <a:buFont typeface="Arial" panose="020B0604020202020204" pitchFamily="34" charset="0"/>
              <a:buChar char="•"/>
            </a:pPr>
            <a:r>
              <a:rPr lang="en-GB">
                <a:latin typeface="Hind Vadodara"/>
                <a:cs typeface="Hind Vadodara"/>
              </a:rPr>
              <a:t>For some groups of children and young people, the impact of poverty may be amplified by other </a:t>
            </a:r>
            <a:r>
              <a:rPr lang="en-GB" b="1">
                <a:latin typeface="Hind Vadodara"/>
                <a:cs typeface="Hind Vadodara"/>
              </a:rPr>
              <a:t>barriers and vulnerabilities </a:t>
            </a:r>
            <a:r>
              <a:rPr lang="en-GB">
                <a:latin typeface="Hind Vadodara"/>
                <a:cs typeface="Hind Vadodara"/>
              </a:rPr>
              <a:t>and vice versa, for example, those with additional learning needs not being able to afford equipment that would benefit them.</a:t>
            </a:r>
          </a:p>
          <a:p>
            <a:endParaRPr lang="en-GB">
              <a:latin typeface="Hind Vadodara"/>
              <a:cs typeface="Hind Vadodara"/>
            </a:endParaRPr>
          </a:p>
          <a:p>
            <a:pPr marL="285750" indent="-285750">
              <a:buFont typeface="Arial" panose="020B0604020202020204" pitchFamily="34" charset="0"/>
              <a:buChar char="•"/>
            </a:pPr>
            <a:r>
              <a:rPr lang="en-GB" sz="1800">
                <a:solidFill>
                  <a:srgbClr val="202B51"/>
                </a:solidFill>
                <a:effectLst/>
                <a:latin typeface="Hind Vadodara" panose="02000000000000000000" pitchFamily="2" charset="0"/>
              </a:rPr>
              <a:t>There were differences in experience depending on children’s characteristics. For example, </a:t>
            </a:r>
            <a:r>
              <a:rPr lang="en-GB" sz="1800" b="1">
                <a:solidFill>
                  <a:srgbClr val="202B51"/>
                </a:solidFill>
                <a:effectLst/>
                <a:latin typeface="Hind Vadodara" panose="02000000000000000000" pitchFamily="2" charset="0"/>
              </a:rPr>
              <a:t>age group – </a:t>
            </a:r>
            <a:r>
              <a:rPr lang="en-GB" sz="1800">
                <a:solidFill>
                  <a:srgbClr val="202B51"/>
                </a:solidFill>
                <a:effectLst/>
                <a:latin typeface="Hind Vadodara" panose="02000000000000000000" pitchFamily="2" charset="0"/>
              </a:rPr>
              <a:t>older children were more likely to be aware of their family’s income and feel the impacts more keenly;</a:t>
            </a:r>
            <a:r>
              <a:rPr lang="en-GB" sz="1800" b="1">
                <a:solidFill>
                  <a:srgbClr val="202B51"/>
                </a:solidFill>
                <a:effectLst/>
                <a:latin typeface="Hind Vadodara" panose="02000000000000000000" pitchFamily="2" charset="0"/>
              </a:rPr>
              <a:t> gender </a:t>
            </a:r>
            <a:r>
              <a:rPr lang="en-GB" sz="1800">
                <a:solidFill>
                  <a:srgbClr val="202B51"/>
                </a:solidFill>
                <a:effectLst/>
                <a:latin typeface="Hind Vadodara" panose="02000000000000000000" pitchFamily="2" charset="0"/>
              </a:rPr>
              <a:t>– girls were slightly more likel</a:t>
            </a:r>
            <a:r>
              <a:rPr lang="en-GB">
                <a:solidFill>
                  <a:srgbClr val="202B51"/>
                </a:solidFill>
                <a:latin typeface="Hind Vadodara" panose="02000000000000000000" pitchFamily="2" charset="0"/>
              </a:rPr>
              <a:t>y to be taking on emotional burdens of their family’s financial situation;</a:t>
            </a:r>
            <a:r>
              <a:rPr lang="en-GB" sz="1800" b="1">
                <a:solidFill>
                  <a:srgbClr val="202B51"/>
                </a:solidFill>
                <a:effectLst/>
                <a:latin typeface="Hind Vadodara" panose="02000000000000000000" pitchFamily="2" charset="0"/>
              </a:rPr>
              <a:t> </a:t>
            </a:r>
            <a:r>
              <a:rPr lang="en-GB">
                <a:solidFill>
                  <a:srgbClr val="202B51"/>
                </a:solidFill>
                <a:latin typeface="Hind Vadodara" panose="02000000000000000000" pitchFamily="2" charset="0"/>
              </a:rPr>
              <a:t>and </a:t>
            </a:r>
            <a:r>
              <a:rPr lang="en-GB" sz="1800" b="1">
                <a:solidFill>
                  <a:srgbClr val="202B51"/>
                </a:solidFill>
                <a:effectLst/>
                <a:latin typeface="Hind Vadodara" panose="02000000000000000000" pitchFamily="2" charset="0"/>
              </a:rPr>
              <a:t>ethnicity </a:t>
            </a:r>
            <a:r>
              <a:rPr lang="en-GB" sz="1800">
                <a:solidFill>
                  <a:srgbClr val="202B51"/>
                </a:solidFill>
                <a:effectLst/>
                <a:latin typeface="Hind Vadodara" panose="02000000000000000000" pitchFamily="2" charset="0"/>
              </a:rPr>
              <a:t>– children spoke about differing cultural expectations, and discriminatory interactions with services based on their ethnicity. </a:t>
            </a:r>
            <a:endParaRPr lang="en-GB" sz="1800" b="1">
              <a:solidFill>
                <a:srgbClr val="202B51"/>
              </a:solidFill>
              <a:effectLst/>
              <a:latin typeface="Hind Vadodara" panose="02000000000000000000" pitchFamily="2" charset="0"/>
            </a:endParaRPr>
          </a:p>
          <a:p>
            <a:pPr marL="285750" indent="-285750">
              <a:buFont typeface="Arial" panose="020B0604020202020204" pitchFamily="34" charset="0"/>
              <a:buChar char="•"/>
            </a:pPr>
            <a:endParaRPr lang="en-GB" b="1">
              <a:solidFill>
                <a:srgbClr val="202B51"/>
              </a:solidFill>
              <a:latin typeface="Hind Vadodara" panose="02000000000000000000" pitchFamily="2" charset="0"/>
            </a:endParaRPr>
          </a:p>
          <a:p>
            <a:pPr marL="285750" indent="-285750">
              <a:buFont typeface="Arial" panose="020B0604020202020204" pitchFamily="34" charset="0"/>
              <a:buChar char="•"/>
            </a:pPr>
            <a:r>
              <a:rPr lang="en-GB">
                <a:solidFill>
                  <a:srgbClr val="202B51"/>
                </a:solidFill>
                <a:latin typeface="Hind Vadodara" panose="02000000000000000000" pitchFamily="2" charset="0"/>
              </a:rPr>
              <a:t>Wh</a:t>
            </a:r>
            <a:r>
              <a:rPr lang="en-GB" sz="1800">
                <a:solidFill>
                  <a:srgbClr val="202B51"/>
                </a:solidFill>
                <a:effectLst/>
                <a:latin typeface="Hind Vadodara" panose="02000000000000000000" pitchFamily="2" charset="0"/>
              </a:rPr>
              <a:t>ether the children and young people lived in an </a:t>
            </a:r>
            <a:r>
              <a:rPr lang="en-GB" sz="1800" b="1">
                <a:solidFill>
                  <a:srgbClr val="202B51"/>
                </a:solidFill>
                <a:effectLst/>
                <a:latin typeface="Hind Vadodara" panose="02000000000000000000" pitchFamily="2" charset="0"/>
              </a:rPr>
              <a:t>urban or rural area</a:t>
            </a:r>
            <a:r>
              <a:rPr lang="en-GB" b="1">
                <a:solidFill>
                  <a:srgbClr val="202B51"/>
                </a:solidFill>
                <a:latin typeface="Hind Vadodara" panose="02000000000000000000" pitchFamily="2" charset="0"/>
              </a:rPr>
              <a:t> </a:t>
            </a:r>
            <a:r>
              <a:rPr lang="en-GB">
                <a:solidFill>
                  <a:srgbClr val="202B51"/>
                </a:solidFill>
                <a:latin typeface="Hind Vadodara" panose="02000000000000000000" pitchFamily="2" charset="0"/>
              </a:rPr>
              <a:t>was particularly significant, with children in rural locations speaking about lack of local services and opportunities, and the barrier of affordable transport, and children in larger towns and cities were often most concerned about their personal safety in the local area.</a:t>
            </a:r>
            <a:br>
              <a:rPr lang="en-GB">
                <a:latin typeface="Hind Vadodara"/>
                <a:cs typeface="Hind Vadodara"/>
              </a:rPr>
            </a:br>
            <a:endParaRPr lang="en-GB">
              <a:latin typeface="Hind Vadodara"/>
              <a:ea typeface="+mn-lt"/>
              <a:cs typeface="Hind Vadodara"/>
            </a:endParaRPr>
          </a:p>
          <a:p>
            <a:pPr marL="285750" indent="-285750">
              <a:buFont typeface="Arial" panose="020B0604020202020204" pitchFamily="34" charset="0"/>
              <a:buChar char="•"/>
            </a:pPr>
            <a:r>
              <a:rPr lang="en-GB">
                <a:latin typeface="Hind Vadodara"/>
                <a:ea typeface="+mn-lt"/>
                <a:cs typeface="+mn-lt"/>
              </a:rPr>
              <a:t>Children and young people that reported positive experiences often received </a:t>
            </a:r>
            <a:r>
              <a:rPr lang="en-GB" b="1">
                <a:latin typeface="Hind Vadodara"/>
                <a:ea typeface="+mn-lt"/>
                <a:cs typeface="+mn-lt"/>
              </a:rPr>
              <a:t>support</a:t>
            </a:r>
            <a:r>
              <a:rPr lang="en-GB" b="1">
                <a:latin typeface="Hind Vadodara"/>
                <a:ea typeface="+mn-lt"/>
                <a:cs typeface="Calibri"/>
              </a:rPr>
              <a:t> from a single organisation or trusted adult</a:t>
            </a:r>
            <a:r>
              <a:rPr lang="en-GB">
                <a:latin typeface="Hind Vadodara"/>
                <a:ea typeface="+mn-lt"/>
                <a:cs typeface="Calibri"/>
              </a:rPr>
              <a:t>,</a:t>
            </a:r>
            <a:r>
              <a:rPr lang="en-GB" b="1">
                <a:latin typeface="Hind Vadodara"/>
                <a:ea typeface="+mn-lt"/>
                <a:cs typeface="Calibri"/>
              </a:rPr>
              <a:t> </a:t>
            </a:r>
            <a:r>
              <a:rPr lang="en-GB">
                <a:latin typeface="Hind Vadodara"/>
                <a:ea typeface="+mn-lt"/>
                <a:cs typeface="Calibri"/>
              </a:rPr>
              <a:t>who went above and beyond to remove barriers. Not all children have access to this support. </a:t>
            </a:r>
            <a:endParaRPr lang="en-GB">
              <a:latin typeface="Hind Vadodara"/>
              <a:cs typeface="Hind Vadodara"/>
            </a:endParaRPr>
          </a:p>
          <a:p>
            <a:pPr marL="285750" indent="-285750">
              <a:buFont typeface="Arial" panose="020B0604020202020204" pitchFamily="34" charset="0"/>
              <a:buChar char="•"/>
            </a:pPr>
            <a:endParaRPr lang="en-GB">
              <a:latin typeface="Hind Vadodara"/>
              <a:ea typeface="+mn-lt"/>
              <a:cs typeface="Calibri"/>
            </a:endParaRPr>
          </a:p>
        </p:txBody>
      </p:sp>
    </p:spTree>
    <p:extLst>
      <p:ext uri="{BB962C8B-B14F-4D97-AF65-F5344CB8AC3E}">
        <p14:creationId xmlns:p14="http://schemas.microsoft.com/office/powerpoint/2010/main" val="262061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D99-6CCA-8139-0DEE-0EE4AECF3020}"/>
              </a:ext>
            </a:extLst>
          </p:cNvPr>
          <p:cNvSpPr>
            <a:spLocks noGrp="1"/>
          </p:cNvSpPr>
          <p:nvPr>
            <p:ph type="body" sz="quarter" idx="10"/>
          </p:nvPr>
        </p:nvSpPr>
        <p:spPr/>
        <p:txBody>
          <a:bodyPr/>
          <a:lstStyle/>
          <a:p>
            <a:r>
              <a:rPr lang="en-GB"/>
              <a:t>Methodology</a:t>
            </a:r>
          </a:p>
        </p:txBody>
      </p:sp>
    </p:spTree>
    <p:extLst>
      <p:ext uri="{BB962C8B-B14F-4D97-AF65-F5344CB8AC3E}">
        <p14:creationId xmlns:p14="http://schemas.microsoft.com/office/powerpoint/2010/main" val="12361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4C0420D-CD3F-6CB8-339D-A6B0F79A59B4}"/>
              </a:ext>
            </a:extLst>
          </p:cNvPr>
          <p:cNvSpPr txBox="1"/>
          <p:nvPr/>
        </p:nvSpPr>
        <p:spPr>
          <a:xfrm>
            <a:off x="0" y="612844"/>
            <a:ext cx="12192000" cy="45243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sz="1800">
                <a:effectLst/>
                <a:latin typeface="Hind Vadodara"/>
                <a:cs typeface="Hind Vadodara"/>
              </a:rPr>
              <a:t>The Children’s Commissioner for England </a:t>
            </a:r>
            <a:r>
              <a:rPr lang="en-US" sz="1800">
                <a:effectLst/>
                <a:latin typeface="Hind Vadodara"/>
                <a:ea typeface="Times New Roman" panose="02020603050405020304" pitchFamily="18" charset="0"/>
                <a:cs typeface="Hind Vadodara"/>
              </a:rPr>
              <a:t>has a statutory role to advise ministers on how to promote </a:t>
            </a:r>
            <a:r>
              <a:rPr lang="en-US">
                <a:latin typeface="Hind Vadodara"/>
                <a:ea typeface="Times New Roman" panose="02020603050405020304" pitchFamily="18" charset="0"/>
                <a:cs typeface="Hind Vadodara"/>
              </a:rPr>
              <a:t>and</a:t>
            </a:r>
            <a:r>
              <a:rPr lang="en-US" sz="1800">
                <a:effectLst/>
                <a:latin typeface="Hind Vadodara"/>
                <a:ea typeface="Times New Roman" panose="02020603050405020304" pitchFamily="18" charset="0"/>
                <a:cs typeface="Hind Vadodara"/>
              </a:rPr>
              <a:t> protect children’s rights. </a:t>
            </a:r>
            <a:r>
              <a:rPr lang="en-GB" sz="1800">
                <a:effectLst/>
                <a:latin typeface="Hind Vadodara"/>
                <a:ea typeface="Times New Roman" panose="02020603050405020304" pitchFamily="18" charset="0"/>
                <a:cs typeface="Hind Vadodara"/>
              </a:rPr>
              <a:t>Enabled </a:t>
            </a:r>
            <a:r>
              <a:rPr lang="en-GB">
                <a:latin typeface="Hind Vadodara"/>
                <a:cs typeface="Hind Vadodara"/>
              </a:rPr>
              <a:t>by </a:t>
            </a:r>
            <a:r>
              <a:rPr lang="en-US">
                <a:latin typeface="Hind Vadodara"/>
                <a:ea typeface="Times New Roman" panose="02020603050405020304" pitchFamily="18" charset="0"/>
                <a:cs typeface="Hind Vadodara"/>
              </a:rPr>
              <a:t>unique data gathering powers as set out in the Children Act 2004, the office of the Children’s Commissioner (</a:t>
            </a:r>
            <a:r>
              <a:rPr lang="en-US" err="1">
                <a:latin typeface="Hind Vadodara"/>
                <a:ea typeface="Times New Roman" panose="02020603050405020304" pitchFamily="18" charset="0"/>
                <a:cs typeface="Hind Vadodara"/>
              </a:rPr>
              <a:t>CCo</a:t>
            </a:r>
            <a:r>
              <a:rPr lang="en-US">
                <a:latin typeface="Hind Vadodara"/>
                <a:ea typeface="Times New Roman" panose="02020603050405020304" pitchFamily="18" charset="0"/>
                <a:cs typeface="Hind Vadodara"/>
              </a:rPr>
              <a:t>) </a:t>
            </a:r>
            <a:r>
              <a:rPr lang="en-US" sz="1800">
                <a:effectLst/>
                <a:latin typeface="Hind Vadodara"/>
                <a:ea typeface="Times New Roman" panose="02020603050405020304" pitchFamily="18" charset="0"/>
                <a:cs typeface="Hind Vadodara"/>
              </a:rPr>
              <a:t>routinely conducts and publishes research </a:t>
            </a:r>
            <a:r>
              <a:rPr lang="en-US">
                <a:latin typeface="Hind Vadodara"/>
                <a:ea typeface="Times New Roman" panose="02020603050405020304" pitchFamily="18" charset="0"/>
                <a:cs typeface="Hind Vadodara"/>
              </a:rPr>
              <a:t>across seven key pillars, derived from children’s priorities (as collected in landmark survey </a:t>
            </a:r>
            <a:r>
              <a:rPr lang="en-US">
                <a:latin typeface="Hind Vadodara"/>
                <a:ea typeface="Times New Roman" panose="02020603050405020304" pitchFamily="18" charset="0"/>
                <a:cs typeface="Hind Vadodara"/>
                <a:hlinkClick r:id="rId2"/>
              </a:rPr>
              <a:t>The Big Ask</a:t>
            </a:r>
            <a:r>
              <a:rPr lang="en-US">
                <a:latin typeface="Hind Vadodara"/>
                <a:ea typeface="Times New Roman" panose="02020603050405020304" pitchFamily="18" charset="0"/>
                <a:cs typeface="Hind Vadodara"/>
              </a:rPr>
              <a:t> in 2021), and spanning the breadth of their experiences. </a:t>
            </a:r>
            <a:br>
              <a:rPr lang="en-US">
                <a:latin typeface="Hind Vadodara"/>
                <a:cs typeface="Hind Vadodara"/>
              </a:rPr>
            </a:br>
            <a:endParaRPr lang="en-US">
              <a:latin typeface="Hind Vadodara"/>
              <a:cs typeface="Hind Vadodara"/>
            </a:endParaRPr>
          </a:p>
          <a:p>
            <a:pPr marL="285750" indent="-285750">
              <a:buFont typeface="Arial"/>
              <a:buChar char="•"/>
            </a:pPr>
            <a:r>
              <a:rPr lang="en-US">
                <a:latin typeface="Hind Vadodara"/>
                <a:cs typeface="Hind Vadodara"/>
              </a:rPr>
              <a:t>The pillars </a:t>
            </a:r>
            <a:r>
              <a:rPr lang="en-US" sz="1800">
                <a:effectLst/>
                <a:latin typeface="Hind Vadodara"/>
                <a:cs typeface="Hind Vadodara"/>
              </a:rPr>
              <a:t>are:</a:t>
            </a:r>
            <a:endParaRPr lang="en-US">
              <a:ea typeface="Calibri" panose="020F0502020204030204"/>
              <a:cs typeface="Calibri" panose="020F0502020204030204"/>
            </a:endParaRPr>
          </a:p>
          <a:p>
            <a:pPr marL="1657350" lvl="3" indent="-285750">
              <a:buFont typeface="Wingdings" panose="020B0604020202020204" pitchFamily="34" charset="0"/>
              <a:buChar char="§"/>
            </a:pPr>
            <a:r>
              <a:rPr lang="en-US">
                <a:latin typeface="Hind Vadodara"/>
                <a:cs typeface="Hind Vadodara"/>
              </a:rPr>
              <a:t>Better World </a:t>
            </a:r>
          </a:p>
          <a:p>
            <a:pPr marL="1657350" lvl="3" indent="-285750">
              <a:buFont typeface="Wingdings" panose="020B0604020202020204" pitchFamily="34" charset="0"/>
              <a:buChar char="§"/>
            </a:pPr>
            <a:r>
              <a:rPr lang="en-US" sz="1800">
                <a:effectLst/>
                <a:latin typeface="Hind Vadodara"/>
                <a:cs typeface="Hind Vadodara"/>
              </a:rPr>
              <a:t>Commu</a:t>
            </a:r>
            <a:r>
              <a:rPr lang="en-US">
                <a:latin typeface="Hind Vadodara"/>
                <a:cs typeface="Hind Vadodara"/>
              </a:rPr>
              <a:t>nity (Online and offline)</a:t>
            </a:r>
          </a:p>
          <a:p>
            <a:pPr marL="1657350" lvl="3" indent="-285750">
              <a:buFont typeface="Wingdings" panose="020B0604020202020204" pitchFamily="34" charset="0"/>
              <a:buChar char="§"/>
            </a:pPr>
            <a:r>
              <a:rPr lang="en-US" sz="1800">
                <a:effectLst/>
                <a:latin typeface="Hind Vadodara"/>
                <a:cs typeface="Hind Vadodara"/>
              </a:rPr>
              <a:t>Children’s Social Care</a:t>
            </a:r>
          </a:p>
          <a:p>
            <a:pPr marL="1657350" lvl="3" indent="-285750">
              <a:buFont typeface="Wingdings" panose="020B0604020202020204" pitchFamily="34" charset="0"/>
              <a:buChar char="§"/>
            </a:pPr>
            <a:r>
              <a:rPr lang="en-US">
                <a:latin typeface="Hind Vadodara"/>
                <a:cs typeface="Hind Vadodara"/>
              </a:rPr>
              <a:t>Education </a:t>
            </a:r>
          </a:p>
          <a:p>
            <a:pPr marL="1657350" lvl="3" indent="-285750">
              <a:buFont typeface="Wingdings" panose="020B0604020202020204" pitchFamily="34" charset="0"/>
              <a:buChar char="§"/>
            </a:pPr>
            <a:r>
              <a:rPr lang="en-US" sz="1800">
                <a:effectLst/>
                <a:latin typeface="Hind Vadodara"/>
                <a:cs typeface="Hind Vadodara"/>
              </a:rPr>
              <a:t>Family</a:t>
            </a:r>
          </a:p>
          <a:p>
            <a:pPr marL="1657350" lvl="3" indent="-285750">
              <a:buFont typeface="Wingdings" panose="020B0604020202020204" pitchFamily="34" charset="0"/>
              <a:buChar char="§"/>
            </a:pPr>
            <a:r>
              <a:rPr lang="en-US">
                <a:latin typeface="Hind Vadodara"/>
                <a:cs typeface="Hind Vadodara"/>
              </a:rPr>
              <a:t>Health</a:t>
            </a:r>
          </a:p>
          <a:p>
            <a:pPr marL="1657350" lvl="3" indent="-285750">
              <a:buFont typeface="Wingdings" panose="020B0604020202020204" pitchFamily="34" charset="0"/>
              <a:buChar char="§"/>
            </a:pPr>
            <a:r>
              <a:rPr lang="en-US" sz="1800">
                <a:effectLst/>
                <a:latin typeface="Hind Vadodara"/>
                <a:cs typeface="Hind Vadodara"/>
              </a:rPr>
              <a:t>Jobs and Skills </a:t>
            </a:r>
          </a:p>
          <a:p>
            <a:endParaRPr lang="en-GB" sz="1800">
              <a:effectLst/>
              <a:latin typeface="Hind Vadodara" panose="02000000000000000000" pitchFamily="2" charset="0"/>
              <a:cs typeface="Hind Vadodara" panose="02000000000000000000" pitchFamily="2" charset="0"/>
            </a:endParaRPr>
          </a:p>
          <a:p>
            <a:pPr marL="285750" indent="-285750">
              <a:buFont typeface="Arial"/>
              <a:buChar char="•"/>
            </a:pPr>
            <a:r>
              <a:rPr lang="en-GB">
                <a:latin typeface="Hind Vadodara"/>
                <a:cs typeface="Hind Vadodara"/>
              </a:rPr>
              <a:t>The impact of poverty on children’s lives is a theme that emerges across all pillars and has been detailed in several previous publications by the office.</a:t>
            </a:r>
          </a:p>
        </p:txBody>
      </p:sp>
      <p:sp>
        <p:nvSpPr>
          <p:cNvPr id="2" name="TextBox 2">
            <a:extLst>
              <a:ext uri="{FF2B5EF4-FFF2-40B4-BE49-F238E27FC236}">
                <a16:creationId xmlns:a16="http://schemas.microsoft.com/office/drawing/2014/main" id="{2E6D7EB2-1AD9-F38C-9B72-55C871F4784E}"/>
              </a:ext>
            </a:extLst>
          </p:cNvPr>
          <p:cNvSpPr txBox="1"/>
          <p:nvPr/>
        </p:nvSpPr>
        <p:spPr>
          <a:xfrm>
            <a:off x="1" y="127000"/>
            <a:ext cx="12191999"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Background: Previous research from the Children’s Commissioner for England </a:t>
            </a:r>
            <a:endParaRPr lang="en-GB">
              <a:ea typeface="Calibri" panose="020F0502020204030204"/>
              <a:cs typeface="Calibri" panose="020F0502020204030204"/>
            </a:endParaRPr>
          </a:p>
        </p:txBody>
      </p:sp>
      <p:sp>
        <p:nvSpPr>
          <p:cNvPr id="3" name="TextBox 2">
            <a:extLst>
              <a:ext uri="{FF2B5EF4-FFF2-40B4-BE49-F238E27FC236}">
                <a16:creationId xmlns:a16="http://schemas.microsoft.com/office/drawing/2014/main" id="{B24BB451-0C31-DD74-D259-8F42D7F168AB}"/>
              </a:ext>
            </a:extLst>
          </p:cNvPr>
          <p:cNvSpPr txBox="1"/>
          <p:nvPr/>
        </p:nvSpPr>
        <p:spPr>
          <a:xfrm>
            <a:off x="5194788" y="2224174"/>
            <a:ext cx="6756146" cy="1754326"/>
          </a:xfrm>
          <a:prstGeom prst="rect">
            <a:avLst/>
          </a:prstGeom>
          <a:solidFill>
            <a:schemeClr val="accent1">
              <a:lumMod val="20000"/>
              <a:lumOff val="80000"/>
            </a:schemeClr>
          </a:solidFill>
        </p:spPr>
        <p:txBody>
          <a:bodyPr wrap="square" lIns="91440" tIns="45720" rIns="91440" bIns="45720" rtlCol="0" anchor="t">
            <a:spAutoFit/>
          </a:bodyPr>
          <a:lstStyle/>
          <a:p>
            <a:r>
              <a:rPr lang="en-GB">
                <a:latin typeface="Hind Vadodara"/>
                <a:cs typeface="Hind Vadodara"/>
              </a:rPr>
              <a:t>Supplementary findings and references from reports previously published by the Children’s Commissioner for England are presented in blue boxes throughout these slides.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All reports are available on the </a:t>
            </a:r>
            <a:r>
              <a:rPr lang="en-GB" err="1">
                <a:latin typeface="Hind Vadodara"/>
                <a:cs typeface="Hind Vadodara"/>
              </a:rPr>
              <a:t>CCo</a:t>
            </a:r>
            <a:r>
              <a:rPr lang="en-GB">
                <a:latin typeface="Hind Vadodara"/>
                <a:cs typeface="Hind Vadodara"/>
              </a:rPr>
              <a:t> website </a:t>
            </a:r>
          </a:p>
          <a:p>
            <a:r>
              <a:rPr lang="en-GB">
                <a:latin typeface="Hind Vadodara"/>
                <a:cs typeface="Hind Vadodara"/>
                <a:hlinkClick r:id="rId3"/>
              </a:rPr>
              <a:t>Resources Archive | Children's Commissioner for England</a:t>
            </a:r>
            <a:r>
              <a:rPr lang="en-GB">
                <a:latin typeface="Hind Vadodara"/>
                <a:cs typeface="Hind Vadodara"/>
              </a:rPr>
              <a:t> </a:t>
            </a:r>
          </a:p>
        </p:txBody>
      </p:sp>
    </p:spTree>
    <p:extLst>
      <p:ext uri="{BB962C8B-B14F-4D97-AF65-F5344CB8AC3E}">
        <p14:creationId xmlns:p14="http://schemas.microsoft.com/office/powerpoint/2010/main" val="154286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DA6F-F949-F225-87AD-14232481EAD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FCA27B9-A4F2-334A-EDDF-5426983E2A3D}"/>
              </a:ext>
            </a:extLst>
          </p:cNvPr>
          <p:cNvSpPr txBox="1"/>
          <p:nvPr/>
        </p:nvSpPr>
        <p:spPr>
          <a:xfrm>
            <a:off x="0" y="152128"/>
            <a:ext cx="12191999" cy="166199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Literature providing a background evidence base for the research</a:t>
            </a:r>
            <a:endParaRPr lang="en-US" sz="2400">
              <a:latin typeface="Hind Vadodara"/>
              <a:cs typeface="Hind Vadodara"/>
            </a:endParaRPr>
          </a:p>
          <a:p>
            <a:endParaRPr lang="en-GB">
              <a:latin typeface="Hind Vadodara"/>
              <a:cs typeface="Hind Vadodara"/>
            </a:endParaRPr>
          </a:p>
          <a:p>
            <a:pPr marL="742950" lvl="1" indent="-285750">
              <a:buFont typeface="Courier New,monospace"/>
              <a:buChar char="o"/>
            </a:pPr>
            <a:endParaRPr lang="en-GB">
              <a:latin typeface="Hind Vadodara" panose="02000000000000000000" pitchFamily="2" charset="0"/>
              <a:cs typeface="Hind Vadodara" panose="02000000000000000000" pitchFamily="2" charset="0"/>
            </a:endParaRPr>
          </a:p>
          <a:p>
            <a:endParaRPr lang="en-GB">
              <a:latin typeface="Calibri"/>
              <a:ea typeface="Calibri" panose="020F0502020204030204"/>
              <a:cs typeface="Calibri"/>
            </a:endParaRPr>
          </a:p>
          <a:p>
            <a:endParaRPr lang="en-GB" sz="2400" b="1">
              <a:latin typeface="Hind Vadodara"/>
              <a:ea typeface="Calibri" panose="020F0502020204030204"/>
              <a:cs typeface="Hind Vadodara"/>
            </a:endParaRPr>
          </a:p>
        </p:txBody>
      </p:sp>
      <p:graphicFrame>
        <p:nvGraphicFramePr>
          <p:cNvPr id="4" name="Table 3">
            <a:extLst>
              <a:ext uri="{FF2B5EF4-FFF2-40B4-BE49-F238E27FC236}">
                <a16:creationId xmlns:a16="http://schemas.microsoft.com/office/drawing/2014/main" id="{9C7F9547-02A4-E357-46E9-E36E37234AE2}"/>
              </a:ext>
            </a:extLst>
          </p:cNvPr>
          <p:cNvGraphicFramePr>
            <a:graphicFrameLocks noGrp="1"/>
          </p:cNvGraphicFramePr>
          <p:nvPr>
            <p:extLst>
              <p:ext uri="{D42A27DB-BD31-4B8C-83A1-F6EECF244321}">
                <p14:modId xmlns:p14="http://schemas.microsoft.com/office/powerpoint/2010/main" val="3462354197"/>
              </p:ext>
            </p:extLst>
          </p:nvPr>
        </p:nvGraphicFramePr>
        <p:xfrm>
          <a:off x="231321" y="727981"/>
          <a:ext cx="11707897" cy="5280562"/>
        </p:xfrm>
        <a:graphic>
          <a:graphicData uri="http://schemas.openxmlformats.org/drawingml/2006/table">
            <a:tbl>
              <a:tblPr>
                <a:tableStyleId>{5C22544A-7EE6-4342-B048-85BDC9FD1C3A}</a:tableStyleId>
              </a:tblPr>
              <a:tblGrid>
                <a:gridCol w="2530134">
                  <a:extLst>
                    <a:ext uri="{9D8B030D-6E8A-4147-A177-3AD203B41FA5}">
                      <a16:colId xmlns:a16="http://schemas.microsoft.com/office/drawing/2014/main" val="1662229471"/>
                    </a:ext>
                  </a:extLst>
                </a:gridCol>
                <a:gridCol w="2829757">
                  <a:extLst>
                    <a:ext uri="{9D8B030D-6E8A-4147-A177-3AD203B41FA5}">
                      <a16:colId xmlns:a16="http://schemas.microsoft.com/office/drawing/2014/main" val="1443845029"/>
                    </a:ext>
                  </a:extLst>
                </a:gridCol>
                <a:gridCol w="6348006">
                  <a:extLst>
                    <a:ext uri="{9D8B030D-6E8A-4147-A177-3AD203B41FA5}">
                      <a16:colId xmlns:a16="http://schemas.microsoft.com/office/drawing/2014/main" val="1101410510"/>
                    </a:ext>
                  </a:extLst>
                </a:gridCol>
              </a:tblGrid>
              <a:tr h="227999">
                <a:tc>
                  <a:txBody>
                    <a:bodyPr/>
                    <a:lstStyle/>
                    <a:p>
                      <a:pPr algn="ctr" fontAlgn="b"/>
                      <a:r>
                        <a:rPr lang="en-GB" sz="1600" b="1" u="none" strike="noStrike" kern="1200">
                          <a:solidFill>
                            <a:schemeClr val="dk1"/>
                          </a:solidFill>
                          <a:effectLst/>
                          <a:latin typeface="Hind Vadodara"/>
                          <a:ea typeface="+mn-ea"/>
                          <a:cs typeface="Hind Vadodara"/>
                        </a:rPr>
                        <a:t>Source</a:t>
                      </a: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Methodology</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Findings</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extLst>
                  <a:ext uri="{0D108BD9-81ED-4DB2-BD59-A6C34878D82A}">
                    <a16:rowId xmlns:a16="http://schemas.microsoft.com/office/drawing/2014/main" val="3692845568"/>
                  </a:ext>
                </a:extLst>
              </a:tr>
              <a:tr h="2518361">
                <a:tc>
                  <a:txBody>
                    <a:bodyPr/>
                    <a:lstStyle/>
                    <a:p>
                      <a:pPr algn="l" fontAlgn="b"/>
                      <a:r>
                        <a:rPr lang="en-GB" sz="1600" b="0" i="0" u="none" strike="noStrike" kern="1200" noProof="0" err="1">
                          <a:solidFill>
                            <a:srgbClr val="202B52"/>
                          </a:solidFill>
                          <a:effectLst/>
                          <a:latin typeface="Hind Vadodara"/>
                        </a:rPr>
                        <a:t>Bidmead</a:t>
                      </a:r>
                      <a:r>
                        <a:rPr lang="en-GB" sz="1600" b="0" i="0" u="none" strike="noStrike" kern="1200" noProof="0">
                          <a:solidFill>
                            <a:srgbClr val="202B52"/>
                          </a:solidFill>
                          <a:effectLst/>
                          <a:latin typeface="Hind Vadodara"/>
                        </a:rPr>
                        <a:t>, E., El Zerbi, C., Cheetham, M., &amp; Frost, S. (2023). A rapid review of children and young people's views of poverty and welfare in the context </a:t>
                      </a:r>
                      <a:endParaRPr lang="en-GB" sz="1600">
                        <a:solidFill>
                          <a:srgbClr val="202B52"/>
                        </a:solidFill>
                        <a:latin typeface="Hind Vadodara"/>
                      </a:endParaRPr>
                    </a:p>
                    <a:p>
                      <a:pPr lvl="0" algn="l">
                        <a:lnSpc>
                          <a:spcPct val="100000"/>
                        </a:lnSpc>
                        <a:spcBef>
                          <a:spcPts val="0"/>
                        </a:spcBef>
                        <a:spcAft>
                          <a:spcPts val="0"/>
                        </a:spcAft>
                        <a:buNone/>
                      </a:pPr>
                      <a:r>
                        <a:rPr lang="en-GB" sz="1600" b="0" i="0" u="none" strike="noStrike" kern="1200" noProof="0">
                          <a:solidFill>
                            <a:srgbClr val="202B52"/>
                          </a:solidFill>
                          <a:effectLst/>
                          <a:latin typeface="Hind Vadodara"/>
                        </a:rPr>
                        <a:t>of Universal Credit</a:t>
                      </a:r>
                      <a:r>
                        <a:rPr lang="en-GB" sz="1600" b="0" i="1" u="none" strike="noStrike" kern="1200" noProof="0">
                          <a:solidFill>
                            <a:srgbClr val="202B52"/>
                          </a:solidFill>
                          <a:effectLst/>
                          <a:latin typeface="Hind Vadodara"/>
                        </a:rPr>
                        <a:t>. </a:t>
                      </a:r>
                      <a:endParaRPr lang="en-GB" sz="1600" b="0" i="0" u="none" strike="noStrike" kern="1200" noProof="0">
                        <a:solidFill>
                          <a:srgbClr val="202B52"/>
                        </a:solidFill>
                        <a:effectLst/>
                        <a:latin typeface="Hind Vadodara"/>
                      </a:endParaRPr>
                    </a:p>
                  </a:txBody>
                  <a:tcPr marL="0" marR="0" marT="0" marB="0" anchor="ctr"/>
                </a:tc>
                <a:tc>
                  <a:txBody>
                    <a:bodyPr/>
                    <a:lstStyle/>
                    <a:p>
                      <a:pPr marL="285750" indent="-285750" algn="l" fontAlgn="b">
                        <a:buFont typeface="Arial"/>
                        <a:buChar char="•"/>
                      </a:pPr>
                      <a:r>
                        <a:rPr lang="en-GB" sz="1600">
                          <a:latin typeface="Hind Vadodara"/>
                        </a:rPr>
                        <a:t>Narrative synthesis of 16 UK studies (published 2009-2022, with CYP aged 5-21-years)</a:t>
                      </a:r>
                      <a:endParaRPr lang="en-GB" sz="1600">
                        <a:latin typeface="Hind Vadodara"/>
                        <a:cs typeface="Hind Vadodara"/>
                      </a:endParaRPr>
                    </a:p>
                  </a:txBody>
                  <a:tcPr marL="0" marR="0" marT="0" marB="0" anchor="ctr"/>
                </a:tc>
                <a:tc>
                  <a:txBody>
                    <a:bodyPr/>
                    <a:lstStyle/>
                    <a:p>
                      <a:pPr marL="285750" indent="-285750" algn="l" fontAlgn="b">
                        <a:buFont typeface="Arial"/>
                        <a:buChar char="•"/>
                      </a:pPr>
                      <a:r>
                        <a:rPr lang="en-GB" sz="1600" b="0" i="0" u="none" strike="noStrike" noProof="0">
                          <a:solidFill>
                            <a:srgbClr val="202B52"/>
                          </a:solidFill>
                          <a:effectLst/>
                          <a:latin typeface="Hind Vadodara"/>
                        </a:rPr>
                        <a:t>Low-income CYP report bullying and social exclusion due to poverty. Interventions such as Free School Meals (FSMs) can be embarrassing or stigmatising.</a:t>
                      </a:r>
                    </a:p>
                    <a:p>
                      <a:pPr marL="285750" lvl="0" indent="-285750" algn="l">
                        <a:buFont typeface="Arial"/>
                        <a:buChar char="•"/>
                      </a:pPr>
                      <a:r>
                        <a:rPr lang="en-GB" sz="1600" b="0" i="0" u="none" strike="noStrike" noProof="0">
                          <a:solidFill>
                            <a:srgbClr val="202B52"/>
                          </a:solidFill>
                          <a:effectLst/>
                          <a:latin typeface="Hind Vadodara"/>
                        </a:rPr>
                        <a:t>Low-income families struggle to cover the financial costs of school attendance, including paying for uniform, learning materials, and extra-curricular activities.</a:t>
                      </a:r>
                    </a:p>
                    <a:p>
                      <a:pPr marL="285750" lvl="0" indent="-285750" algn="l">
                        <a:buFont typeface="Arial"/>
                        <a:buChar char="•"/>
                      </a:pPr>
                      <a:r>
                        <a:rPr lang="en-GB" sz="1600" b="0" i="0" u="none" strike="noStrike" noProof="0">
                          <a:solidFill>
                            <a:srgbClr val="202B52"/>
                          </a:solidFill>
                          <a:effectLst/>
                          <a:latin typeface="Hind Vadodara"/>
                        </a:rPr>
                        <a:t>Low-income CYP report experiencing poor housing conditions and degraded, unsafe neighbourhoods.</a:t>
                      </a:r>
                    </a:p>
                    <a:p>
                      <a:pPr marL="285750" lvl="0" indent="-285750" algn="l">
                        <a:buFont typeface="Arial"/>
                        <a:buChar char="•"/>
                      </a:pPr>
                      <a:r>
                        <a:rPr lang="en-GB" sz="1600" b="0" i="0" u="none" strike="noStrike" noProof="0">
                          <a:solidFill>
                            <a:srgbClr val="202B52"/>
                          </a:solidFill>
                          <a:effectLst/>
                          <a:latin typeface="Hind Vadodara"/>
                        </a:rPr>
                        <a:t>Poverty can impact on CYP's physical and mental health.</a:t>
                      </a:r>
                    </a:p>
                  </a:txBody>
                  <a:tcPr marL="0" marR="0" marT="0" marB="0" anchor="ctr"/>
                </a:tc>
                <a:extLst>
                  <a:ext uri="{0D108BD9-81ED-4DB2-BD59-A6C34878D82A}">
                    <a16:rowId xmlns:a16="http://schemas.microsoft.com/office/drawing/2014/main" val="3550934436"/>
                  </a:ext>
                </a:extLst>
              </a:tr>
              <a:tr h="2518361">
                <a:tc>
                  <a:txBody>
                    <a:bodyPr/>
                    <a:lstStyle/>
                    <a:p>
                      <a:pPr lvl="0" algn="l">
                        <a:buNone/>
                      </a:pPr>
                      <a:r>
                        <a:rPr lang="en-GB" sz="1600" b="0" i="0" u="none" strike="noStrike" kern="1200" noProof="0">
                          <a:solidFill>
                            <a:srgbClr val="202B52"/>
                          </a:solidFill>
                          <a:effectLst/>
                          <a:latin typeface="Hind Vadodara"/>
                        </a:rPr>
                        <a:t>Wagner, F., Bailey, N., Hill, M., Hamilton, D. and King, C. (2007). Serving children: the impact of poverty on children’s experiences of services. </a:t>
                      </a:r>
                      <a:endParaRPr lang="en-US"/>
                    </a:p>
                  </a:txBody>
                  <a:tcPr marL="0" marR="0" marT="0" marB="0" anchor="ctr"/>
                </a:tc>
                <a:tc>
                  <a:txBody>
                    <a:bodyPr/>
                    <a:lstStyle/>
                    <a:p>
                      <a:pPr marL="285750" lvl="0" indent="-285750" algn="l">
                        <a:buFont typeface="Arial"/>
                        <a:buChar char="•"/>
                      </a:pPr>
                      <a:r>
                        <a:rPr lang="en-GB" sz="1600" b="0" i="0" u="none" strike="noStrike" noProof="0">
                          <a:solidFill>
                            <a:srgbClr val="202B52"/>
                          </a:solidFill>
                          <a:effectLst/>
                          <a:latin typeface="Hind Vadodara"/>
                        </a:rPr>
                        <a:t>Three case study areas in Scotland. 49 CYP aged 10-14-years took part in initial focus groups and 46 in subsequent individual interviews. </a:t>
                      </a:r>
                      <a:endParaRPr lang="en-GB" sz="1600" b="0" u="none" strike="noStrike">
                        <a:solidFill>
                          <a:srgbClr val="202B52"/>
                        </a:solidFill>
                        <a:effectLst/>
                        <a:latin typeface="Hind Vadodara"/>
                        <a:cs typeface="Hind Vadodara"/>
                      </a:endParaRPr>
                    </a:p>
                    <a:p>
                      <a:pPr marL="285750" lvl="0" indent="-285750" algn="l">
                        <a:buFont typeface="Arial"/>
                        <a:buChar char="•"/>
                      </a:pPr>
                      <a:r>
                        <a:rPr lang="en-GB" sz="1600" b="0" i="0" u="none" strike="noStrike" noProof="0">
                          <a:solidFill>
                            <a:srgbClr val="202B52"/>
                          </a:solidFill>
                          <a:effectLst/>
                          <a:latin typeface="Hind Vadodara"/>
                        </a:rPr>
                        <a:t>Relative affluence was determined primarily on the basis of free school meal (FSM) uptake</a:t>
                      </a:r>
                      <a:endParaRPr lang="en-GB" sz="1600" b="0" u="none" strike="noStrike">
                        <a:solidFill>
                          <a:srgbClr val="202B52"/>
                        </a:solidFill>
                        <a:effectLst/>
                        <a:latin typeface="Hind Vadodara"/>
                        <a:cs typeface="Hind Vadodara"/>
                      </a:endParaRPr>
                    </a:p>
                  </a:txBody>
                  <a:tcPr marL="0" marR="0" marT="0" marB="0" anchor="ctr"/>
                </a:tc>
                <a:tc>
                  <a:txBody>
                    <a:bodyPr/>
                    <a:lstStyle/>
                    <a:p>
                      <a:pPr marL="285750" lvl="0" indent="-285750" algn="l">
                        <a:buFont typeface="Arial"/>
                        <a:buChar char="•"/>
                      </a:pPr>
                      <a:r>
                        <a:rPr lang="en-GB" sz="1600" b="0" i="0" u="none" strike="noStrike" noProof="0">
                          <a:solidFill>
                            <a:srgbClr val="202B52"/>
                          </a:solidFill>
                          <a:effectLst/>
                          <a:latin typeface="Hind Vadodara"/>
                        </a:rPr>
                        <a:t>CYP report that benefits of services include; providing a place to go for personal space and time, supporting and extending social networks, accessing opportunities beyond the local area, gaining help and support, and fostering learning and development.</a:t>
                      </a:r>
                      <a:endParaRPr lang="en-US"/>
                    </a:p>
                    <a:p>
                      <a:pPr marL="285750" lvl="0" indent="-285750" algn="l">
                        <a:buFont typeface="Arial"/>
                        <a:buChar char="•"/>
                      </a:pPr>
                      <a:r>
                        <a:rPr lang="en-GB" sz="1600" b="0" i="0" u="none" strike="noStrike" noProof="0">
                          <a:solidFill>
                            <a:srgbClr val="202B52"/>
                          </a:solidFill>
                          <a:effectLst/>
                          <a:latin typeface="Hind Vadodara"/>
                        </a:rPr>
                        <a:t>When asked to consider the quality of available services, CYP discussed themes of accessibility and affordability. Positive features of health services included proximity, responsiveness, collaboration, a welcoming and clean environment, and those which are free at point of access. Negative features included long waiting times, lack of specific provision for young people, and lack of local provision.</a:t>
                      </a:r>
                      <a:endParaRPr lang="en-GB"/>
                    </a:p>
                  </a:txBody>
                  <a:tcPr marL="0" marR="0" marT="0" marB="0" anchor="ctr"/>
                </a:tc>
                <a:extLst>
                  <a:ext uri="{0D108BD9-81ED-4DB2-BD59-A6C34878D82A}">
                    <a16:rowId xmlns:a16="http://schemas.microsoft.com/office/drawing/2014/main" val="2802713809"/>
                  </a:ext>
                </a:extLst>
              </a:tr>
            </a:tbl>
          </a:graphicData>
        </a:graphic>
      </p:graphicFrame>
    </p:spTree>
    <p:extLst>
      <p:ext uri="{BB962C8B-B14F-4D97-AF65-F5344CB8AC3E}">
        <p14:creationId xmlns:p14="http://schemas.microsoft.com/office/powerpoint/2010/main" val="401007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52E6-3FCE-D42F-FF9F-9A2E9204A63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B6B344A-9D52-7114-F9FE-6A8F8791CCA5}"/>
              </a:ext>
            </a:extLst>
          </p:cNvPr>
          <p:cNvSpPr txBox="1"/>
          <p:nvPr/>
        </p:nvSpPr>
        <p:spPr>
          <a:xfrm>
            <a:off x="0" y="152128"/>
            <a:ext cx="12191999" cy="166199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Literature providing a background evidence base for the research</a:t>
            </a:r>
            <a:endParaRPr lang="en-US" sz="2400">
              <a:latin typeface="Hind Vadodara"/>
              <a:cs typeface="Hind Vadodara"/>
            </a:endParaRPr>
          </a:p>
          <a:p>
            <a:endParaRPr lang="en-GB">
              <a:effectLst/>
              <a:latin typeface="Hind Vadodara"/>
              <a:cs typeface="Hind Vadodara"/>
            </a:endParaRPr>
          </a:p>
          <a:p>
            <a:pPr marL="742950" lvl="1" indent="-285750">
              <a:buFont typeface="Courier New,monospace"/>
              <a:buChar char="o"/>
            </a:pPr>
            <a:endParaRPr lang="en-GB">
              <a:latin typeface="Hind Vadodara" panose="02000000000000000000" pitchFamily="2" charset="0"/>
              <a:cs typeface="Hind Vadodara" panose="02000000000000000000" pitchFamily="2" charset="0"/>
            </a:endParaRPr>
          </a:p>
          <a:p>
            <a:endParaRPr lang="en-GB">
              <a:latin typeface="Calibri"/>
              <a:ea typeface="Calibri" panose="020F0502020204030204"/>
              <a:cs typeface="Calibri"/>
            </a:endParaRPr>
          </a:p>
          <a:p>
            <a:endParaRPr lang="en-GB" sz="2400" b="1">
              <a:latin typeface="Hind Vadodara"/>
              <a:ea typeface="Calibri" panose="020F0502020204030204"/>
              <a:cs typeface="Hind Vadodara"/>
            </a:endParaRPr>
          </a:p>
        </p:txBody>
      </p:sp>
      <p:graphicFrame>
        <p:nvGraphicFramePr>
          <p:cNvPr id="4" name="Table 3">
            <a:extLst>
              <a:ext uri="{FF2B5EF4-FFF2-40B4-BE49-F238E27FC236}">
                <a16:creationId xmlns:a16="http://schemas.microsoft.com/office/drawing/2014/main" id="{AEF5F00D-CD80-819C-B139-79B05619C4D2}"/>
              </a:ext>
            </a:extLst>
          </p:cNvPr>
          <p:cNvGraphicFramePr>
            <a:graphicFrameLocks noGrp="1"/>
          </p:cNvGraphicFramePr>
          <p:nvPr>
            <p:extLst>
              <p:ext uri="{D42A27DB-BD31-4B8C-83A1-F6EECF244321}">
                <p14:modId xmlns:p14="http://schemas.microsoft.com/office/powerpoint/2010/main" val="4246506501"/>
              </p:ext>
            </p:extLst>
          </p:nvPr>
        </p:nvGraphicFramePr>
        <p:xfrm>
          <a:off x="231321" y="796017"/>
          <a:ext cx="11707899" cy="5202182"/>
        </p:xfrm>
        <a:graphic>
          <a:graphicData uri="http://schemas.openxmlformats.org/drawingml/2006/table">
            <a:tbl>
              <a:tblPr>
                <a:tableStyleId>{5C22544A-7EE6-4342-B048-85BDC9FD1C3A}</a:tableStyleId>
              </a:tblPr>
              <a:tblGrid>
                <a:gridCol w="2530134">
                  <a:extLst>
                    <a:ext uri="{9D8B030D-6E8A-4147-A177-3AD203B41FA5}">
                      <a16:colId xmlns:a16="http://schemas.microsoft.com/office/drawing/2014/main" val="1662229471"/>
                    </a:ext>
                  </a:extLst>
                </a:gridCol>
                <a:gridCol w="1908699">
                  <a:extLst>
                    <a:ext uri="{9D8B030D-6E8A-4147-A177-3AD203B41FA5}">
                      <a16:colId xmlns:a16="http://schemas.microsoft.com/office/drawing/2014/main" val="1443845029"/>
                    </a:ext>
                  </a:extLst>
                </a:gridCol>
                <a:gridCol w="7269066">
                  <a:extLst>
                    <a:ext uri="{9D8B030D-6E8A-4147-A177-3AD203B41FA5}">
                      <a16:colId xmlns:a16="http://schemas.microsoft.com/office/drawing/2014/main" val="1101410510"/>
                    </a:ext>
                  </a:extLst>
                </a:gridCol>
              </a:tblGrid>
              <a:tr h="459631">
                <a:tc>
                  <a:txBody>
                    <a:bodyPr/>
                    <a:lstStyle/>
                    <a:p>
                      <a:pPr algn="ctr" fontAlgn="b"/>
                      <a:r>
                        <a:rPr lang="en-GB" sz="1600" b="1" u="none" strike="noStrike" kern="1200">
                          <a:solidFill>
                            <a:schemeClr val="dk1"/>
                          </a:solidFill>
                          <a:effectLst/>
                          <a:latin typeface="Hind Vadodara"/>
                          <a:ea typeface="+mn-ea"/>
                          <a:cs typeface="Hind Vadodara"/>
                        </a:rPr>
                        <a:t>Source</a:t>
                      </a: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Methodology</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Findings</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extLst>
                  <a:ext uri="{0D108BD9-81ED-4DB2-BD59-A6C34878D82A}">
                    <a16:rowId xmlns:a16="http://schemas.microsoft.com/office/drawing/2014/main" val="3692845568"/>
                  </a:ext>
                </a:extLst>
              </a:tr>
              <a:tr h="4742551">
                <a:tc>
                  <a:txBody>
                    <a:bodyPr/>
                    <a:lstStyle/>
                    <a:p>
                      <a:pPr algn="l" fontAlgn="b"/>
                      <a:r>
                        <a:rPr lang="en-GB" sz="1600" b="0" i="0" u="none" strike="noStrike" kern="1200" noProof="0">
                          <a:solidFill>
                            <a:srgbClr val="202B52"/>
                          </a:solidFill>
                          <a:effectLst/>
                          <a:latin typeface="Hind Vadodara"/>
                        </a:rPr>
                        <a:t>Ridge. T. (2011). The Everyday Costs of Poverty in Childhood: A review of Qualitative Research Exploring the Lives and Experiences of Low-Income Children in the UK.</a:t>
                      </a:r>
                    </a:p>
                  </a:txBody>
                  <a:tcPr marL="0" marR="0" marT="0" marB="0" anchor="ctr"/>
                </a:tc>
                <a:tc>
                  <a:txBody>
                    <a:bodyPr/>
                    <a:lstStyle/>
                    <a:p>
                      <a:pPr marL="285750" indent="-285750" algn="l" fontAlgn="b">
                        <a:buFont typeface="Arial"/>
                        <a:buChar char="•"/>
                      </a:pPr>
                      <a:r>
                        <a:rPr lang="en-GB" sz="1600" b="0" i="0" u="none" strike="noStrike" noProof="0">
                          <a:solidFill>
                            <a:srgbClr val="202B52"/>
                          </a:solidFill>
                          <a:effectLst/>
                          <a:latin typeface="Hind Vadodara"/>
                        </a:rPr>
                        <a:t>Research review which draws on the critical summary of qualitative UK evidence (with low-income children and parents between 1998 and 2008)</a:t>
                      </a:r>
                      <a:endParaRPr lang="en-GB" sz="1600" b="0" u="none" strike="noStrike">
                        <a:solidFill>
                          <a:srgbClr val="202B52"/>
                        </a:solidFill>
                        <a:effectLst/>
                        <a:latin typeface="Hind Vadodara"/>
                        <a:cs typeface="Hind Vadodara"/>
                      </a:endParaRPr>
                    </a:p>
                  </a:txBody>
                  <a:tcPr marL="0" marR="0" marT="0" marB="0" anchor="ctr"/>
                </a:tc>
                <a:tc>
                  <a:txBody>
                    <a:bodyPr/>
                    <a:lstStyle/>
                    <a:p>
                      <a:pPr marL="285750" indent="-285750" algn="l" fontAlgn="b">
                        <a:buFont typeface="Arial"/>
                        <a:buChar char="•"/>
                      </a:pPr>
                      <a:r>
                        <a:rPr lang="en-GB" sz="1600" b="0" i="0" u="none" strike="noStrike" noProof="0">
                          <a:solidFill>
                            <a:srgbClr val="202B52"/>
                          </a:solidFill>
                          <a:effectLst/>
                          <a:latin typeface="Hind Vadodara"/>
                        </a:rPr>
                        <a:t>Poverty can act as a social barrier for children. Low-income CYP experience anxiety and unhappiness in relation to their friendships due to restricted participation in social activities.</a:t>
                      </a:r>
                    </a:p>
                    <a:p>
                      <a:pPr marL="285750" lvl="0" indent="-285750" algn="l">
                        <a:buFont typeface="Arial"/>
                        <a:buChar char="•"/>
                      </a:pPr>
                      <a:r>
                        <a:rPr lang="en-GB" sz="1600" b="0" i="0" u="none" strike="noStrike" noProof="0">
                          <a:solidFill>
                            <a:srgbClr val="202B52"/>
                          </a:solidFill>
                          <a:effectLst/>
                          <a:latin typeface="Hind Vadodara"/>
                        </a:rPr>
                        <a:t>Negotiating poverty can create an additional burden for Young Carers who may come from families in receipt of long-term benefits due to sickness or disability.</a:t>
                      </a:r>
                    </a:p>
                    <a:p>
                      <a:pPr marL="285750" lvl="0" indent="-285750" algn="l">
                        <a:buFont typeface="Arial"/>
                        <a:buChar char="•"/>
                      </a:pPr>
                      <a:r>
                        <a:rPr lang="en-GB" sz="1600" b="0" i="0" u="none" strike="noStrike" noProof="0">
                          <a:solidFill>
                            <a:srgbClr val="202B52"/>
                          </a:solidFill>
                          <a:effectLst/>
                          <a:latin typeface="Hind Vadodara"/>
                        </a:rPr>
                        <a:t>Some low-income CYP support their families by taking on domestic responsibilities or contributing to family income through employment.</a:t>
                      </a:r>
                    </a:p>
                    <a:p>
                      <a:pPr marL="285750" lvl="0" indent="-285750" algn="l">
                        <a:buFont typeface="Arial"/>
                        <a:buChar char="•"/>
                      </a:pPr>
                      <a:r>
                        <a:rPr lang="en-GB" sz="1600" b="0" i="0" u="none" strike="noStrike" noProof="0">
                          <a:solidFill>
                            <a:srgbClr val="202B52"/>
                          </a:solidFill>
                          <a:effectLst/>
                          <a:latin typeface="Hind Vadodara"/>
                        </a:rPr>
                        <a:t>Some low-income CYP report a lack of essential everyday items, such as food or bedding.</a:t>
                      </a:r>
                    </a:p>
                    <a:p>
                      <a:pPr marL="285750" lvl="0" indent="-285750" algn="l">
                        <a:buFont typeface="Arial"/>
                        <a:buChar char="•"/>
                      </a:pPr>
                      <a:r>
                        <a:rPr lang="en-GB" sz="1600" b="0" i="0" u="none" strike="noStrike" noProof="0">
                          <a:solidFill>
                            <a:srgbClr val="202B52"/>
                          </a:solidFill>
                          <a:effectLst/>
                          <a:latin typeface="Hind Vadodara"/>
                        </a:rPr>
                        <a:t>Poor housing experienced by low-income CYP can negatively affect their physical health, mental wellbeing, and social lives.</a:t>
                      </a:r>
                    </a:p>
                    <a:p>
                      <a:pPr marL="285750" lvl="0" indent="-285750" algn="l">
                        <a:buFont typeface="Arial"/>
                        <a:buChar char="•"/>
                      </a:pPr>
                      <a:r>
                        <a:rPr lang="en-GB" sz="1600" b="0" i="0" u="none" strike="noStrike" noProof="0">
                          <a:solidFill>
                            <a:srgbClr val="202B52"/>
                          </a:solidFill>
                          <a:effectLst/>
                          <a:latin typeface="Hind Vadodara"/>
                        </a:rPr>
                        <a:t>Public spaces could compensate for restricted space in many low-income homes. However, low-income CYP report neighbourhoods to be unsafe and unwelcoming.</a:t>
                      </a:r>
                    </a:p>
                    <a:p>
                      <a:pPr marL="285750" lvl="0" indent="-285750" algn="l">
                        <a:buFont typeface="Arial"/>
                        <a:buChar char="•"/>
                      </a:pPr>
                      <a:r>
                        <a:rPr lang="en-GB" sz="1600" b="0" i="0" u="none" strike="noStrike" noProof="0">
                          <a:solidFill>
                            <a:srgbClr val="202B52"/>
                          </a:solidFill>
                          <a:effectLst/>
                          <a:latin typeface="Hind Vadodara"/>
                        </a:rPr>
                        <a:t>Low-income CYP report a lack of accessible leisure opportunities and affordable public transport, particularly for those in rural areas.</a:t>
                      </a:r>
                    </a:p>
                    <a:p>
                      <a:pPr marL="285750" lvl="0" indent="-285750" algn="l">
                        <a:buFont typeface="Arial"/>
                        <a:buChar char="•"/>
                      </a:pPr>
                      <a:r>
                        <a:rPr lang="en-GB" sz="1600" b="0" i="0" u="none" strike="noStrike" noProof="0">
                          <a:solidFill>
                            <a:srgbClr val="202B52"/>
                          </a:solidFill>
                          <a:effectLst/>
                          <a:latin typeface="Hind Vadodara"/>
                        </a:rPr>
                        <a:t>Being unable to afford expected school items, such as school uniform, can lead to conflict between low-income CYP and school staff. Some low-income CYP report discriminatory teacher attitudes and poor student-teacher relationships.</a:t>
                      </a:r>
                    </a:p>
                  </a:txBody>
                  <a:tcPr marL="0" marR="0" marT="0" marB="0" anchor="ctr"/>
                </a:tc>
                <a:extLst>
                  <a:ext uri="{0D108BD9-81ED-4DB2-BD59-A6C34878D82A}">
                    <a16:rowId xmlns:a16="http://schemas.microsoft.com/office/drawing/2014/main" val="3550934436"/>
                  </a:ext>
                </a:extLst>
              </a:tr>
            </a:tbl>
          </a:graphicData>
        </a:graphic>
      </p:graphicFrame>
    </p:spTree>
    <p:extLst>
      <p:ext uri="{BB962C8B-B14F-4D97-AF65-F5344CB8AC3E}">
        <p14:creationId xmlns:p14="http://schemas.microsoft.com/office/powerpoint/2010/main" val="41901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0E34-0C89-82CC-D662-D058069D58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2D5F2AB-1F2E-C825-618D-1A3D982ADBAC}"/>
              </a:ext>
            </a:extLst>
          </p:cNvPr>
          <p:cNvSpPr txBox="1"/>
          <p:nvPr/>
        </p:nvSpPr>
        <p:spPr>
          <a:xfrm>
            <a:off x="1" y="165100"/>
            <a:ext cx="12191999" cy="60016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Methodology: Qualitative data</a:t>
            </a:r>
            <a:endParaRPr lang="en-GB" sz="2400" b="1">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i="1">
                <a:latin typeface="Hind Vadodara"/>
                <a:cs typeface="Hind Vadodara"/>
              </a:rPr>
              <a:t>Sampling and recruitment:</a:t>
            </a:r>
            <a:br>
              <a:rPr lang="en-GB" i="1">
                <a:latin typeface="Hind Vadodara"/>
                <a:cs typeface="Hind Vadodara"/>
              </a:rPr>
            </a:br>
            <a:endParaRPr lang="en-GB" i="1">
              <a:latin typeface="Hind Vadodara"/>
              <a:cs typeface="Hind Vadodara"/>
            </a:endParaRPr>
          </a:p>
          <a:p>
            <a:pPr marL="742950" lvl="1" indent="-285750">
              <a:buFont typeface="Courier New" panose="020B0604020202020204" pitchFamily="34" charset="0"/>
              <a:buChar char="o"/>
            </a:pPr>
            <a:r>
              <a:rPr lang="en-GB">
                <a:latin typeface="Hind Vadodara"/>
                <a:cs typeface="Hind Vadodara"/>
              </a:rPr>
              <a:t>The Children’s Commissioner’s office spoke with 128 children and young people between January and March 2025. </a:t>
            </a:r>
          </a:p>
          <a:p>
            <a:pPr marL="742950" lvl="1" indent="-285750">
              <a:buFont typeface="Courier New" panose="020B0604020202020204" pitchFamily="34" charset="0"/>
              <a:buChar char="o"/>
            </a:pPr>
            <a:r>
              <a:rPr lang="en-GB">
                <a:latin typeface="Hind Vadodara"/>
                <a:cs typeface="Hind Vadodara"/>
              </a:rPr>
              <a:t>Participants were aged between 6- and 18-years, and 57% of the sample identified as male. We spoke to children in each of the 9 regions of England. </a:t>
            </a:r>
            <a:endParaRPr lang="en-GB">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r>
              <a:rPr lang="en-GB">
                <a:latin typeface="Hind Vadodara"/>
                <a:cs typeface="Hind Vadodara"/>
              </a:rPr>
              <a:t>In total, we conducted 18 focus groups and 9 interviews. These took place in educational settings, community centres, and venues arranged by charities and organisations. One focus group was conducted online via Zoom. </a:t>
            </a:r>
          </a:p>
          <a:p>
            <a:pPr marL="742950" lvl="1" indent="-285750">
              <a:buFont typeface="Courier New" panose="020B0604020202020204" pitchFamily="34" charset="0"/>
              <a:buChar char="o"/>
            </a:pPr>
            <a:r>
              <a:rPr lang="en-GB">
                <a:latin typeface="Hind Vadodara"/>
                <a:cs typeface="Hind Vadodara"/>
              </a:rPr>
              <a:t>Focus groups and interviews were organised by reaching out to schools, charities, and youth organisations working in relevant areas, such as social justice, mental health, unsuitable housing, and exploitation.</a:t>
            </a:r>
          </a:p>
          <a:p>
            <a:pPr marL="742950" lvl="1" indent="-285750">
              <a:buFont typeface="Courier New" panose="020B0604020202020204" pitchFamily="34" charset="0"/>
              <a:buChar char="o"/>
            </a:pPr>
            <a:r>
              <a:rPr lang="en-GB">
                <a:latin typeface="Hind Vadodara"/>
                <a:cs typeface="Hind Vadodara"/>
              </a:rPr>
              <a:t>When coordinating recruitment with gatekeepers, we asked to speak to "children from lower income families". Where relevant, we used eligibility for Free School Meals (FSM) as a proxy, an approach which has been widely used in </a:t>
            </a:r>
            <a:r>
              <a:rPr lang="en-GB">
                <a:latin typeface="Hind Vadodara"/>
                <a:cs typeface="Hind Vadodara"/>
                <a:hlinkClick r:id="rId2" action="ppaction://hlinksldjump"/>
              </a:rPr>
              <a:t>previous research. </a:t>
            </a:r>
            <a:r>
              <a:rPr lang="en-GB">
                <a:latin typeface="Hind Vadodara"/>
                <a:cs typeface="Hind Vadodara"/>
              </a:rPr>
              <a:t>We spoke to 55% of the sample in educational settings, where all participants were confirmed by the school to be FSM-eligible. In addition, during focus groups in other settings, many children also discussed their experiences of free school meals  </a:t>
            </a:r>
          </a:p>
          <a:p>
            <a:pPr marL="742950" lvl="1" indent="-285750">
              <a:buFont typeface="Courier New" panose="020B0604020202020204" pitchFamily="34" charset="0"/>
              <a:buChar char="o"/>
            </a:pPr>
            <a:endParaRPr lang="en-GB">
              <a:latin typeface="Hind Vadodara"/>
              <a:cs typeface="Hind Vadodara"/>
            </a:endParaRPr>
          </a:p>
          <a:p>
            <a:pPr marL="285750" indent="-285750">
              <a:buFont typeface="Arial,Sans-Serif" panose="020B0604020202020204" pitchFamily="34" charset="0"/>
              <a:buChar char="•"/>
            </a:pPr>
            <a:r>
              <a:rPr lang="en-GB" i="1">
                <a:latin typeface="Hind Vadodara"/>
                <a:cs typeface="Hind Vadodara"/>
              </a:rPr>
              <a:t>Focus groups and interviews:</a:t>
            </a:r>
            <a:br>
              <a:rPr lang="en-GB" i="1">
                <a:latin typeface="Hind Vadodara"/>
                <a:cs typeface="Hind Vadodara"/>
              </a:rPr>
            </a:br>
            <a:endParaRPr lang="en-GB">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Focus groups included between 3 and 12 participants. Two members of </a:t>
            </a:r>
            <a:r>
              <a:rPr lang="en-GB" err="1">
                <a:latin typeface="Hind Vadodara"/>
                <a:cs typeface="Hind Vadodara"/>
              </a:rPr>
              <a:t>CCo</a:t>
            </a:r>
            <a:r>
              <a:rPr lang="en-GB">
                <a:latin typeface="Hind Vadodara"/>
                <a:cs typeface="Hind Vadodara"/>
              </a:rPr>
              <a:t> staff were present during each session.</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Focus groups lasted for approximately one hour, and interviews lasted for approximately 30-minutes. </a:t>
            </a:r>
          </a:p>
        </p:txBody>
      </p:sp>
    </p:spTree>
    <p:extLst>
      <p:ext uri="{BB962C8B-B14F-4D97-AF65-F5344CB8AC3E}">
        <p14:creationId xmlns:p14="http://schemas.microsoft.com/office/powerpoint/2010/main" val="318198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0CFB-9396-277C-8C62-BD368EE66E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3A30404-02A8-B60D-C3CD-6B451935F1F6}"/>
              </a:ext>
            </a:extLst>
          </p:cNvPr>
          <p:cNvSpPr txBox="1"/>
          <p:nvPr/>
        </p:nvSpPr>
        <p:spPr>
          <a:xfrm>
            <a:off x="40688" y="257175"/>
            <a:ext cx="5644718" cy="46166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Contents [1/2]</a:t>
            </a:r>
            <a:endParaRPr lang="en-GB">
              <a:latin typeface="Hind Vadodara"/>
              <a:cs typeface="Hind Vadodara"/>
            </a:endParaRPr>
          </a:p>
        </p:txBody>
      </p:sp>
      <p:sp>
        <p:nvSpPr>
          <p:cNvPr id="4" name="TextBox 2">
            <a:extLst>
              <a:ext uri="{FF2B5EF4-FFF2-40B4-BE49-F238E27FC236}">
                <a16:creationId xmlns:a16="http://schemas.microsoft.com/office/drawing/2014/main" id="{1C13020C-3F74-7575-4AC4-EA9FC9A1F1E0}"/>
              </a:ext>
            </a:extLst>
          </p:cNvPr>
          <p:cNvSpPr txBox="1"/>
          <p:nvPr/>
        </p:nvSpPr>
        <p:spPr>
          <a:xfrm>
            <a:off x="5846593" y="1755942"/>
            <a:ext cx="6036816" cy="3416320"/>
          </a:xfrm>
          <a:prstGeom prst="rect">
            <a:avLst/>
          </a:prstGeom>
          <a:noFill/>
          <a:ln>
            <a:solidFill>
              <a:srgbClr val="19AC8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a:buChar char="§"/>
            </a:pPr>
            <a:r>
              <a:rPr lang="en-GB">
                <a:latin typeface="Hind Vadodara"/>
                <a:cs typeface="Hind Vadodara"/>
                <a:hlinkClick r:id="rId2" action="ppaction://hlinksldjump"/>
              </a:rPr>
              <a:t>Research Question 2: What essential costs affect children experiencing child poverty the most? How does it impact the way the children and their families are living? </a:t>
            </a:r>
            <a:endParaRPr lang="en-US">
              <a:latin typeface="Hind Vadodara"/>
              <a:cs typeface="Hind Vadodara"/>
            </a:endParaRPr>
          </a:p>
          <a:p>
            <a:pPr marL="1257300" lvl="2" indent="-342900">
              <a:buFont typeface="Arial"/>
              <a:buChar char="•"/>
            </a:pPr>
            <a:r>
              <a:rPr lang="en-GB">
                <a:latin typeface="Hind Vadodara"/>
                <a:cs typeface="Hind Vadodara"/>
                <a:hlinkClick r:id="rId3" action="ppaction://hlinksldjump"/>
              </a:rPr>
              <a:t>Changes over </a:t>
            </a:r>
            <a:r>
              <a:rPr lang="en-GB">
                <a:latin typeface="Hind Vadodara"/>
                <a:cs typeface="Hind Vadodara"/>
                <a:hlinkClick r:id="" action="ppaction://noaction"/>
              </a:rPr>
              <a:t>time</a:t>
            </a:r>
            <a:endParaRPr lang="en-GB">
              <a:ea typeface="Calibri" panose="020F0502020204030204"/>
              <a:cs typeface="Calibri" panose="020F0502020204030204"/>
              <a:hlinkClick r:id="" action="ppaction://noaction"/>
            </a:endParaRPr>
          </a:p>
          <a:p>
            <a:pPr marL="1257300" lvl="2" indent="-342900">
              <a:buFont typeface="Arial"/>
              <a:buChar char="•"/>
            </a:pPr>
            <a:r>
              <a:rPr lang="en-GB">
                <a:latin typeface="Hind Vadodara"/>
                <a:cs typeface="Hind Vadodara"/>
                <a:hlinkClick r:id="rId4" action="ppaction://hlinksldjump"/>
              </a:rPr>
              <a:t>Housing costs</a:t>
            </a:r>
            <a:endParaRPr lang="en-GB">
              <a:latin typeface="Hind Vadodara"/>
              <a:cs typeface="Hind Vadodara"/>
            </a:endParaRPr>
          </a:p>
          <a:p>
            <a:pPr marL="1257300" lvl="2" indent="-342900">
              <a:buFont typeface="Arial"/>
              <a:buChar char="•"/>
            </a:pPr>
            <a:r>
              <a:rPr lang="en-GB">
                <a:latin typeface="Hind Vadodara"/>
                <a:cs typeface="Hind Vadodara"/>
                <a:hlinkClick r:id="rId5" action="ppaction://hlinksldjump"/>
              </a:rPr>
              <a:t>Energy bills</a:t>
            </a:r>
            <a:endParaRPr lang="en-GB">
              <a:latin typeface="Hind Vadodara"/>
              <a:cs typeface="Hind Vadodara"/>
            </a:endParaRPr>
          </a:p>
          <a:p>
            <a:pPr marL="1257300" lvl="2" indent="-342900">
              <a:buFont typeface="Arial"/>
              <a:buChar char="•"/>
            </a:pPr>
            <a:r>
              <a:rPr lang="en-GB">
                <a:latin typeface="Hind Vadodara"/>
                <a:cs typeface="Hind Vadodara"/>
                <a:hlinkClick r:id="rId6" action="ppaction://hlinksldjump"/>
              </a:rPr>
              <a:t>Food prices</a:t>
            </a:r>
            <a:endParaRPr lang="en-GB">
              <a:latin typeface="Hind Vadodara"/>
              <a:cs typeface="Hind Vadodara"/>
            </a:endParaRPr>
          </a:p>
          <a:p>
            <a:pPr marL="1257300" lvl="2" indent="-342900">
              <a:buFont typeface="Arial"/>
              <a:buChar char="•"/>
            </a:pPr>
            <a:r>
              <a:rPr lang="en-GB">
                <a:latin typeface="Hind Vadodara"/>
                <a:cs typeface="Hind Vadodara"/>
                <a:hlinkClick r:id="rId7" action="ppaction://hlinksldjump"/>
              </a:rPr>
              <a:t>Travel costs</a:t>
            </a:r>
            <a:endParaRPr lang="en-GB">
              <a:latin typeface="Hind Vadodara"/>
              <a:cs typeface="Hind Vadodara"/>
            </a:endParaRPr>
          </a:p>
          <a:p>
            <a:pPr marL="1257300" lvl="2" indent="-342900">
              <a:buFont typeface="Arial"/>
              <a:buChar char="•"/>
            </a:pPr>
            <a:r>
              <a:rPr lang="en-GB">
                <a:latin typeface="Hind Vadodara"/>
                <a:cs typeface="Hind Vadodara"/>
                <a:hlinkClick r:id="rId8" action="ppaction://hlinksldjump"/>
              </a:rPr>
              <a:t>Cost of the school day</a:t>
            </a:r>
            <a:endParaRPr lang="en-GB">
              <a:latin typeface="Hind Vadodara"/>
              <a:cs typeface="Hind Vadodara"/>
            </a:endParaRPr>
          </a:p>
          <a:p>
            <a:pPr marL="1257300" lvl="2" indent="-342900">
              <a:buFont typeface="Arial"/>
              <a:buChar char="•"/>
            </a:pPr>
            <a:r>
              <a:rPr lang="en-GB">
                <a:latin typeface="Hind Vadodara"/>
                <a:cs typeface="Hind Vadodara"/>
                <a:hlinkClick r:id="rId9" action="ppaction://hlinksldjump"/>
              </a:rPr>
              <a:t>Cost of activities and clubs</a:t>
            </a:r>
          </a:p>
          <a:p>
            <a:pPr marL="1257300" lvl="2" indent="-342900">
              <a:buFont typeface="Arial"/>
              <a:buChar char="•"/>
            </a:pPr>
            <a:endParaRPr lang="en-GB">
              <a:latin typeface="Hind Vadodara"/>
              <a:cs typeface="Hind Vadodara"/>
            </a:endParaRPr>
          </a:p>
        </p:txBody>
      </p:sp>
      <p:sp>
        <p:nvSpPr>
          <p:cNvPr id="6" name="TextBox 2">
            <a:extLst>
              <a:ext uri="{FF2B5EF4-FFF2-40B4-BE49-F238E27FC236}">
                <a16:creationId xmlns:a16="http://schemas.microsoft.com/office/drawing/2014/main" id="{C131782E-32FC-6A1A-BFD7-8C0CC84725B5}"/>
              </a:ext>
            </a:extLst>
          </p:cNvPr>
          <p:cNvSpPr txBox="1"/>
          <p:nvPr/>
        </p:nvSpPr>
        <p:spPr>
          <a:xfrm>
            <a:off x="281125" y="2620194"/>
            <a:ext cx="5163845" cy="2723823"/>
          </a:xfrm>
          <a:prstGeom prst="rect">
            <a:avLst/>
          </a:prstGeom>
          <a:noFill/>
          <a:ln>
            <a:solidFill>
              <a:srgbClr val="19AC8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en-GB">
                <a:latin typeface="Hind Vadodara"/>
                <a:cs typeface="Hind Vadodara"/>
                <a:hlinkClick r:id="rId10" action="ppaction://hlinksldjump"/>
              </a:rPr>
              <a:t>Research Question 1: What is it like to be a child living in poverty?</a:t>
            </a:r>
            <a:endParaRPr lang="en-GB" sz="2400" b="1">
              <a:latin typeface="Hind Vadodara"/>
              <a:cs typeface="Hind Vadodara"/>
            </a:endParaRPr>
          </a:p>
          <a:p>
            <a:pPr marL="1257300" lvl="2" indent="-342900">
              <a:buFont typeface="Arial"/>
              <a:buChar char="•"/>
            </a:pPr>
            <a:r>
              <a:rPr lang="en-GB">
                <a:latin typeface="Hind Vadodara"/>
                <a:cs typeface="Hind Vadodara"/>
                <a:hlinkClick r:id="rId11" action="ppaction://hlinksldjump"/>
              </a:rPr>
              <a:t>Social &amp; emotional impact</a:t>
            </a:r>
            <a:endParaRPr lang="en-GB">
              <a:latin typeface="Hind Vadodara"/>
              <a:cs typeface="Hind Vadodara"/>
            </a:endParaRPr>
          </a:p>
          <a:p>
            <a:pPr marL="1257300" lvl="2" indent="-342900">
              <a:buFont typeface="Arial"/>
              <a:buChar char="•"/>
            </a:pPr>
            <a:r>
              <a:rPr lang="en-GB">
                <a:latin typeface="Hind Vadodara"/>
                <a:cs typeface="Hind Vadodara"/>
                <a:hlinkClick r:id="rId12" action="ppaction://hlinksldjump"/>
              </a:rPr>
              <a:t>Awareness, worry &amp; responsibility</a:t>
            </a:r>
            <a:endParaRPr lang="en-GB">
              <a:latin typeface="Calibri" panose="020F0502020204030204"/>
              <a:ea typeface="Calibri" panose="020F0502020204030204"/>
              <a:cs typeface="Calibri" panose="020F0502020204030204"/>
            </a:endParaRPr>
          </a:p>
          <a:p>
            <a:pPr marL="1257300" lvl="2" indent="-342900">
              <a:buFont typeface="Arial"/>
              <a:buChar char="•"/>
            </a:pPr>
            <a:r>
              <a:rPr lang="en-GB">
                <a:latin typeface="Hind Vadodara"/>
                <a:cs typeface="Hind Vadodara"/>
                <a:hlinkClick r:id="rId13" action="ppaction://hlinksldjump"/>
              </a:rPr>
              <a:t>Low expectations</a:t>
            </a:r>
            <a:endParaRPr lang="en-GB">
              <a:latin typeface="Calibri" panose="020F0502020204030204"/>
              <a:ea typeface="Calibri" panose="020F0502020204030204"/>
              <a:cs typeface="Calibri" panose="020F0502020204030204"/>
            </a:endParaRPr>
          </a:p>
          <a:p>
            <a:pPr marL="1257300" lvl="2" indent="-342900">
              <a:buFont typeface="Arial"/>
              <a:buChar char="•"/>
            </a:pPr>
            <a:r>
              <a:rPr lang="en-GB">
                <a:latin typeface="Hind Vadodara"/>
                <a:cs typeface="Hind Vadodara"/>
                <a:hlinkClick r:id="rId14" action="ppaction://hlinksldjump"/>
              </a:rPr>
              <a:t>Impact on aspirations</a:t>
            </a:r>
            <a:endParaRPr lang="en-GB">
              <a:latin typeface="Hind Vadodara"/>
              <a:cs typeface="Hind Vadodara"/>
            </a:endParaRPr>
          </a:p>
          <a:p>
            <a:pPr marL="1257300" lvl="2" indent="-342900">
              <a:buFont typeface="Arial"/>
              <a:buChar char="•"/>
            </a:pPr>
            <a:r>
              <a:rPr lang="en-GB">
                <a:latin typeface="Hind Vadodara"/>
                <a:cs typeface="Hind Vadodara"/>
                <a:hlinkClick r:id="rId15" action="ppaction://hlinksldjump"/>
              </a:rPr>
              <a:t>Impact on education</a:t>
            </a:r>
            <a:endParaRPr lang="en-GB">
              <a:latin typeface="Calibri" panose="020F0502020204030204"/>
              <a:ea typeface="Calibri" panose="020F0502020204030204"/>
              <a:cs typeface="Calibri" panose="020F0502020204030204"/>
            </a:endParaRPr>
          </a:p>
          <a:p>
            <a:pPr marL="1257300" lvl="2" indent="-342900">
              <a:buFont typeface="Arial"/>
              <a:buChar char="•"/>
            </a:pPr>
            <a:r>
              <a:rPr lang="en-GB">
                <a:latin typeface="Hind Vadodara"/>
                <a:cs typeface="Hind Vadodara"/>
                <a:hlinkClick r:id="rId16" action="ppaction://hlinksldjump"/>
              </a:rPr>
              <a:t>Safety</a:t>
            </a:r>
            <a:endParaRPr lang="en-GB">
              <a:latin typeface="Calibri" panose="020F0502020204030204"/>
              <a:ea typeface="Calibri" panose="020F0502020204030204"/>
              <a:cs typeface="Calibri" panose="020F0502020204030204"/>
            </a:endParaRPr>
          </a:p>
          <a:p>
            <a:pPr marL="1257300" lvl="2" indent="-342900">
              <a:buFont typeface="Arial"/>
              <a:buChar char="•"/>
            </a:pPr>
            <a:r>
              <a:rPr lang="en-GB">
                <a:latin typeface="Hind Vadodara"/>
                <a:cs typeface="Hind Vadodara"/>
                <a:hlinkClick r:id="rId17" action="ppaction://hlinksldjump"/>
              </a:rPr>
              <a:t>Community</a:t>
            </a:r>
          </a:p>
          <a:p>
            <a:pPr marL="1257300" lvl="2" indent="-342900">
              <a:buFont typeface="Arial"/>
              <a:buChar char="•"/>
            </a:pPr>
            <a:endParaRPr lang="en-GB" sz="900">
              <a:latin typeface="Hind Vadodara"/>
              <a:ea typeface="Calibri" panose="020F0502020204030204"/>
              <a:cs typeface="Hind Vadodara"/>
            </a:endParaRPr>
          </a:p>
        </p:txBody>
      </p:sp>
      <p:sp>
        <p:nvSpPr>
          <p:cNvPr id="7" name="TextBox 2">
            <a:extLst>
              <a:ext uri="{FF2B5EF4-FFF2-40B4-BE49-F238E27FC236}">
                <a16:creationId xmlns:a16="http://schemas.microsoft.com/office/drawing/2014/main" id="{5AC7A5D8-791D-F178-F965-D7341BEAB61A}"/>
              </a:ext>
            </a:extLst>
          </p:cNvPr>
          <p:cNvSpPr txBox="1"/>
          <p:nvPr/>
        </p:nvSpPr>
        <p:spPr>
          <a:xfrm>
            <a:off x="281125" y="1232722"/>
            <a:ext cx="5163845" cy="1046440"/>
          </a:xfrm>
          <a:prstGeom prst="rect">
            <a:avLst/>
          </a:prstGeom>
          <a:noFill/>
          <a:ln>
            <a:solidFill>
              <a:srgbClr val="19AC8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en-GB">
                <a:latin typeface="Hind Vadodara"/>
                <a:cs typeface="Hind Vadodara"/>
                <a:hlinkClick r:id="rId18" action="ppaction://hlinksldjump"/>
              </a:rPr>
              <a:t>Introduction </a:t>
            </a:r>
          </a:p>
          <a:p>
            <a:pPr marL="285750" indent="-285750">
              <a:buFont typeface="Wingdings"/>
              <a:buChar char="§"/>
            </a:pPr>
            <a:r>
              <a:rPr lang="en-GB">
                <a:latin typeface="Hind Vadodara"/>
                <a:cs typeface="Hind Vadodara"/>
                <a:hlinkClick r:id="rId18" action="ppaction://hlinksldjump"/>
              </a:rPr>
              <a:t>Executive Summary</a:t>
            </a:r>
            <a:endParaRPr lang="en-GB">
              <a:latin typeface="Hind Vadodara"/>
              <a:cs typeface="Hind Vadodara"/>
            </a:endParaRPr>
          </a:p>
          <a:p>
            <a:pPr marL="285750" indent="-285750">
              <a:buFont typeface="Wingdings"/>
              <a:buChar char="§"/>
            </a:pPr>
            <a:r>
              <a:rPr lang="en-GB">
                <a:latin typeface="Hind Vadodara"/>
                <a:cs typeface="Hind Vadodara"/>
                <a:hlinkClick r:id="rId19" action="ppaction://hlinksldjump"/>
              </a:rPr>
              <a:t>Methodology</a:t>
            </a:r>
            <a:br>
              <a:rPr lang="en-GB">
                <a:latin typeface="Hind Vadodara"/>
                <a:cs typeface="Hind Vadodara"/>
              </a:rPr>
            </a:br>
            <a:endParaRPr lang="en-GB" sz="800">
              <a:latin typeface="Hind Vadodara"/>
              <a:cs typeface="Hind Vadodara"/>
            </a:endParaRPr>
          </a:p>
        </p:txBody>
      </p:sp>
    </p:spTree>
    <p:extLst>
      <p:ext uri="{BB962C8B-B14F-4D97-AF65-F5344CB8AC3E}">
        <p14:creationId xmlns:p14="http://schemas.microsoft.com/office/powerpoint/2010/main" val="18540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E04A3-2A16-7449-914A-D68F7A18978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20FF47-08E8-F9EB-CFDF-0A99C201B5BC}"/>
              </a:ext>
            </a:extLst>
          </p:cNvPr>
          <p:cNvGraphicFramePr>
            <a:graphicFrameLocks noGrp="1"/>
          </p:cNvGraphicFramePr>
          <p:nvPr>
            <p:extLst>
              <p:ext uri="{D42A27DB-BD31-4B8C-83A1-F6EECF244321}">
                <p14:modId xmlns:p14="http://schemas.microsoft.com/office/powerpoint/2010/main" val="2227203421"/>
              </p:ext>
            </p:extLst>
          </p:nvPr>
        </p:nvGraphicFramePr>
        <p:xfrm>
          <a:off x="1111611" y="75537"/>
          <a:ext cx="8808459" cy="5426564"/>
        </p:xfrm>
        <a:graphic>
          <a:graphicData uri="http://schemas.openxmlformats.org/drawingml/2006/table">
            <a:tbl>
              <a:tblPr>
                <a:tableStyleId>{5C22544A-7EE6-4342-B048-85BDC9FD1C3A}</a:tableStyleId>
              </a:tblPr>
              <a:tblGrid>
                <a:gridCol w="745247">
                  <a:extLst>
                    <a:ext uri="{9D8B030D-6E8A-4147-A177-3AD203B41FA5}">
                      <a16:colId xmlns:a16="http://schemas.microsoft.com/office/drawing/2014/main" val="4205836824"/>
                    </a:ext>
                  </a:extLst>
                </a:gridCol>
                <a:gridCol w="4503482">
                  <a:extLst>
                    <a:ext uri="{9D8B030D-6E8A-4147-A177-3AD203B41FA5}">
                      <a16:colId xmlns:a16="http://schemas.microsoft.com/office/drawing/2014/main" val="1662229471"/>
                    </a:ext>
                  </a:extLst>
                </a:gridCol>
                <a:gridCol w="2327954">
                  <a:extLst>
                    <a:ext uri="{9D8B030D-6E8A-4147-A177-3AD203B41FA5}">
                      <a16:colId xmlns:a16="http://schemas.microsoft.com/office/drawing/2014/main" val="1101410510"/>
                    </a:ext>
                  </a:extLst>
                </a:gridCol>
                <a:gridCol w="1231776">
                  <a:extLst>
                    <a:ext uri="{9D8B030D-6E8A-4147-A177-3AD203B41FA5}">
                      <a16:colId xmlns:a16="http://schemas.microsoft.com/office/drawing/2014/main" val="3924004743"/>
                    </a:ext>
                  </a:extLst>
                </a:gridCol>
              </a:tblGrid>
              <a:tr h="257883">
                <a:tc>
                  <a:txBody>
                    <a:bodyPr/>
                    <a:lstStyle/>
                    <a:p>
                      <a:pPr algn="ctr" fontAlgn="b"/>
                      <a:endParaRPr lang="en-GB" sz="1600" b="1" u="none" strike="noStrike" kern="1200">
                        <a:solidFill>
                          <a:schemeClr val="dk1"/>
                        </a:solidFill>
                        <a:effectLst/>
                        <a:latin typeface="Hind Vadodara"/>
                        <a:ea typeface="+mn-ea"/>
                        <a:cs typeface="Hind Vadodara"/>
                      </a:endParaRPr>
                    </a:p>
                  </a:txBody>
                  <a:tcPr marL="0" marR="0" marT="0" marB="0" anchor="ctr">
                    <a:solidFill>
                      <a:schemeClr val="accent1"/>
                    </a:solidFill>
                  </a:tcPr>
                </a:tc>
                <a:tc>
                  <a:txBody>
                    <a:bodyPr/>
                    <a:lstStyle/>
                    <a:p>
                      <a:pPr algn="ctr" fontAlgn="b"/>
                      <a:r>
                        <a:rPr lang="en-GB" sz="1600" b="1" u="none" strike="noStrike" kern="1200">
                          <a:solidFill>
                            <a:schemeClr val="dk1"/>
                          </a:solidFill>
                          <a:effectLst/>
                          <a:latin typeface="Hind Vadodara"/>
                          <a:ea typeface="+mn-ea"/>
                          <a:cs typeface="Hind Vadodara"/>
                        </a:rPr>
                        <a:t>Group</a:t>
                      </a: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Region</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tc>
                  <a:txBody>
                    <a:bodyPr/>
                    <a:lstStyle/>
                    <a:p>
                      <a:pPr algn="ctr" fontAlgn="b"/>
                      <a:r>
                        <a:rPr lang="en-GB" sz="1600" b="1" u="none" strike="noStrike">
                          <a:effectLst/>
                          <a:latin typeface="Hind Vadodara"/>
                          <a:cs typeface="Hind Vadodara"/>
                        </a:rPr>
                        <a:t>Key Stage</a:t>
                      </a:r>
                      <a:endParaRPr lang="en-GB" sz="1600" b="1" i="0" u="none" strike="noStrike">
                        <a:solidFill>
                          <a:srgbClr val="000000"/>
                        </a:solidFill>
                        <a:effectLst/>
                        <a:latin typeface="Hind Vadodara"/>
                        <a:cs typeface="Hind Vadodara"/>
                      </a:endParaRPr>
                    </a:p>
                  </a:txBody>
                  <a:tcPr marL="0" marR="0" marT="0" marB="0" anchor="ctr">
                    <a:solidFill>
                      <a:schemeClr val="accent1"/>
                    </a:solidFill>
                  </a:tcPr>
                </a:tc>
                <a:extLst>
                  <a:ext uri="{0D108BD9-81ED-4DB2-BD59-A6C34878D82A}">
                    <a16:rowId xmlns:a16="http://schemas.microsoft.com/office/drawing/2014/main" val="3692845568"/>
                  </a:ext>
                </a:extLst>
              </a:tr>
              <a:tr h="235006">
                <a:tc>
                  <a:txBody>
                    <a:bodyPr/>
                    <a:lstStyle/>
                    <a:p>
                      <a:pPr algn="ctr" fontAlgn="b"/>
                      <a:r>
                        <a:rPr lang="en-GB" sz="1600" b="0" u="none" strike="noStrike" kern="1200">
                          <a:solidFill>
                            <a:schemeClr val="dk1"/>
                          </a:solidFill>
                          <a:effectLst/>
                          <a:latin typeface="Hind Vadodara"/>
                          <a:ea typeface="+mn-ea"/>
                          <a:cs typeface="Hind Vadodara"/>
                        </a:rPr>
                        <a:t>1</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Social worker involvement</a:t>
                      </a:r>
                    </a:p>
                  </a:txBody>
                  <a:tcPr marL="0" marR="0" marT="0" marB="0" anchor="ctr"/>
                </a:tc>
                <a:tc>
                  <a:txBody>
                    <a:bodyPr/>
                    <a:lstStyle/>
                    <a:p>
                      <a:pPr algn="ctr" fontAlgn="b"/>
                      <a:r>
                        <a:rPr lang="en-GB" sz="1600" b="0" u="none" strike="noStrike">
                          <a:effectLst/>
                          <a:latin typeface="Hind Vadodara"/>
                          <a:cs typeface="Hind Vadodara"/>
                        </a:rPr>
                        <a:t>South East</a:t>
                      </a:r>
                      <a:endParaRPr lang="en-GB" sz="1600" b="0" i="0" u="none" strike="noStrike">
                        <a:solidFill>
                          <a:srgbClr val="000000"/>
                        </a:solidFill>
                        <a:effectLst/>
                        <a:latin typeface="Hind Vadodara"/>
                        <a:cs typeface="Hind Vadodara"/>
                      </a:endParaRPr>
                    </a:p>
                  </a:txBody>
                  <a:tcPr marL="0" marR="0" marT="0" marB="0" anchor="ctr"/>
                </a:tc>
                <a:tc>
                  <a:txBody>
                    <a:bodyPr/>
                    <a:lstStyle/>
                    <a:p>
                      <a:pPr algn="ctr" fontAlgn="b"/>
                      <a:r>
                        <a:rPr lang="en-GB" sz="1600" b="0" u="none" strike="noStrike">
                          <a:effectLst/>
                          <a:latin typeface="Hind Vadodara"/>
                          <a:cs typeface="Hind Vadodara"/>
                        </a:rPr>
                        <a:t>3-5</a:t>
                      </a:r>
                    </a:p>
                  </a:txBody>
                  <a:tcPr marL="0" marR="0" marT="0" marB="0" anchor="ctr"/>
                </a:tc>
                <a:extLst>
                  <a:ext uri="{0D108BD9-81ED-4DB2-BD59-A6C34878D82A}">
                    <a16:rowId xmlns:a16="http://schemas.microsoft.com/office/drawing/2014/main" val="3550934436"/>
                  </a:ext>
                </a:extLst>
              </a:tr>
              <a:tr h="229305">
                <a:tc>
                  <a:txBody>
                    <a:bodyPr/>
                    <a:lstStyle/>
                    <a:p>
                      <a:pPr algn="ctr" fontAlgn="b"/>
                      <a:r>
                        <a:rPr lang="en-GB" sz="1600" b="0" u="none" strike="noStrike" kern="1200">
                          <a:solidFill>
                            <a:schemeClr val="dk1"/>
                          </a:solidFill>
                          <a:effectLst/>
                          <a:latin typeface="Hind Vadodara"/>
                          <a:ea typeface="+mn-ea"/>
                          <a:cs typeface="Hind Vadodara"/>
                        </a:rPr>
                        <a:t>2</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Additional needs inc. learning needs and Free School Meals (FSM)</a:t>
                      </a:r>
                    </a:p>
                  </a:txBody>
                  <a:tcPr marL="0" marR="0" marT="0" marB="0" anchor="ctr"/>
                </a:tc>
                <a:tc>
                  <a:txBody>
                    <a:bodyPr/>
                    <a:lstStyle/>
                    <a:p>
                      <a:pPr algn="ctr" fontAlgn="b"/>
                      <a:r>
                        <a:rPr lang="en-GB" sz="1600" b="0" u="none" strike="noStrike">
                          <a:effectLst/>
                          <a:latin typeface="Hind Vadodara"/>
                          <a:cs typeface="Hind Vadodara"/>
                        </a:rPr>
                        <a:t>London</a:t>
                      </a:r>
                      <a:endParaRPr lang="en-GB" sz="1600" b="0" i="0" u="none" strike="noStrike">
                        <a:solidFill>
                          <a:srgbClr val="000000"/>
                        </a:solidFill>
                        <a:effectLst/>
                        <a:latin typeface="Hind Vadodara"/>
                        <a:cs typeface="Hind Vadodara"/>
                      </a:endParaRPr>
                    </a:p>
                  </a:txBody>
                  <a:tcPr marL="0" marR="0" marT="0" marB="0" anchor="ctr"/>
                </a:tc>
                <a:tc>
                  <a:txBody>
                    <a:bodyPr/>
                    <a:lstStyle/>
                    <a:p>
                      <a:pPr algn="ctr" fontAlgn="b"/>
                      <a:r>
                        <a:rPr lang="en-GB" sz="1600" b="0" u="none" strike="noStrike">
                          <a:effectLst/>
                          <a:latin typeface="Hind Vadodara"/>
                          <a:cs typeface="Hind Vadodara"/>
                        </a:rPr>
                        <a:t>1-2</a:t>
                      </a:r>
                    </a:p>
                  </a:txBody>
                  <a:tcPr marL="0" marR="0" marT="0" marB="0" anchor="ctr"/>
                </a:tc>
                <a:extLst>
                  <a:ext uri="{0D108BD9-81ED-4DB2-BD59-A6C34878D82A}">
                    <a16:rowId xmlns:a16="http://schemas.microsoft.com/office/drawing/2014/main" val="1917984019"/>
                  </a:ext>
                </a:extLst>
              </a:tr>
              <a:tr h="229305">
                <a:tc>
                  <a:txBody>
                    <a:bodyPr/>
                    <a:lstStyle/>
                    <a:p>
                      <a:pPr algn="ctr" fontAlgn="b"/>
                      <a:r>
                        <a:rPr lang="en-GB" sz="1600" b="0" u="none" strike="noStrike" kern="1200">
                          <a:solidFill>
                            <a:schemeClr val="dk1"/>
                          </a:solidFill>
                          <a:effectLst/>
                          <a:latin typeface="Hind Vadodara"/>
                          <a:ea typeface="+mn-ea"/>
                          <a:cs typeface="Hind Vadodara"/>
                        </a:rPr>
                        <a:t>3</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Minority ethnic group</a:t>
                      </a:r>
                    </a:p>
                  </a:txBody>
                  <a:tcPr marL="0" marR="0" marT="0" marB="0" anchor="ctr"/>
                </a:tc>
                <a:tc>
                  <a:txBody>
                    <a:bodyPr/>
                    <a:lstStyle/>
                    <a:p>
                      <a:pPr algn="ctr" fontAlgn="b"/>
                      <a:r>
                        <a:rPr lang="en-GB" sz="1600" b="0" u="none" strike="noStrike">
                          <a:effectLst/>
                          <a:latin typeface="Hind Vadodara"/>
                          <a:cs typeface="Hind Vadodara"/>
                        </a:rPr>
                        <a:t>London</a:t>
                      </a:r>
                      <a:endParaRPr lang="en-GB" sz="1600" b="0" i="0" u="none" strike="noStrike">
                        <a:solidFill>
                          <a:srgbClr val="000000"/>
                        </a:solidFill>
                        <a:effectLst/>
                        <a:latin typeface="Hind Vadodara"/>
                        <a:cs typeface="Hind Vadodara"/>
                      </a:endParaRPr>
                    </a:p>
                  </a:txBody>
                  <a:tcPr marL="0" marR="0" marT="0" marB="0" anchor="ctr"/>
                </a:tc>
                <a:tc>
                  <a:txBody>
                    <a:bodyPr/>
                    <a:lstStyle/>
                    <a:p>
                      <a:pPr algn="ctr" fontAlgn="b"/>
                      <a:r>
                        <a:rPr lang="en-GB" sz="1600" b="0" u="none" strike="noStrike">
                          <a:effectLst/>
                          <a:latin typeface="Hind Vadodara"/>
                          <a:cs typeface="Hind Vadodara"/>
                        </a:rPr>
                        <a:t>4-5</a:t>
                      </a:r>
                    </a:p>
                  </a:txBody>
                  <a:tcPr marL="0" marR="0" marT="0" marB="0" anchor="ctr"/>
                </a:tc>
                <a:extLst>
                  <a:ext uri="{0D108BD9-81ED-4DB2-BD59-A6C34878D82A}">
                    <a16:rowId xmlns:a16="http://schemas.microsoft.com/office/drawing/2014/main" val="3096074226"/>
                  </a:ext>
                </a:extLst>
              </a:tr>
              <a:tr h="274699">
                <a:tc>
                  <a:txBody>
                    <a:bodyPr/>
                    <a:lstStyle/>
                    <a:p>
                      <a:pPr algn="ctr" fontAlgn="b"/>
                      <a:r>
                        <a:rPr lang="en-GB" sz="1600" b="0" u="none" strike="noStrike" kern="1200">
                          <a:solidFill>
                            <a:schemeClr val="dk1"/>
                          </a:solidFill>
                          <a:effectLst/>
                          <a:latin typeface="Hind Vadodara"/>
                          <a:ea typeface="+mn-ea"/>
                          <a:cs typeface="Hind Vadodara"/>
                        </a:rPr>
                        <a:t>4</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No recourse to public funds</a:t>
                      </a:r>
                    </a:p>
                  </a:txBody>
                  <a:tcPr marL="0" marR="0" marT="0" marB="0" anchor="ctr"/>
                </a:tc>
                <a:tc>
                  <a:txBody>
                    <a:bodyPr/>
                    <a:lstStyle/>
                    <a:p>
                      <a:pPr algn="ctr" fontAlgn="b"/>
                      <a:r>
                        <a:rPr lang="en-GB" sz="1600" b="0" u="none" strike="noStrike">
                          <a:effectLst/>
                          <a:latin typeface="Hind Vadodara"/>
                          <a:cs typeface="Hind Vadodara"/>
                        </a:rPr>
                        <a:t>West Midlands</a:t>
                      </a:r>
                      <a:endParaRPr lang="en-GB" sz="1600" b="0" i="0" u="none" strike="noStrike">
                        <a:solidFill>
                          <a:srgbClr val="000000"/>
                        </a:solidFill>
                        <a:effectLst/>
                        <a:latin typeface="Hind Vadodara"/>
                        <a:cs typeface="Hind Vadodara"/>
                      </a:endParaRPr>
                    </a:p>
                  </a:txBody>
                  <a:tcPr marL="0" marR="0" marT="0" marB="0" anchor="ctr"/>
                </a:tc>
                <a:tc>
                  <a:txBody>
                    <a:bodyPr/>
                    <a:lstStyle/>
                    <a:p>
                      <a:pPr algn="ctr" fontAlgn="b"/>
                      <a:r>
                        <a:rPr lang="en-GB" sz="1600" b="0" u="none" strike="noStrike">
                          <a:effectLst/>
                          <a:latin typeface="Hind Vadodara"/>
                          <a:cs typeface="Hind Vadodara"/>
                        </a:rPr>
                        <a:t>3-4</a:t>
                      </a:r>
                    </a:p>
                  </a:txBody>
                  <a:tcPr marL="0" marR="0" marT="0" marB="0" anchor="ctr"/>
                </a:tc>
                <a:extLst>
                  <a:ext uri="{0D108BD9-81ED-4DB2-BD59-A6C34878D82A}">
                    <a16:rowId xmlns:a16="http://schemas.microsoft.com/office/drawing/2014/main" val="2770001675"/>
                  </a:ext>
                </a:extLst>
              </a:tr>
              <a:tr h="229305">
                <a:tc>
                  <a:txBody>
                    <a:bodyPr/>
                    <a:lstStyle/>
                    <a:p>
                      <a:pPr algn="ctr" fontAlgn="b"/>
                      <a:r>
                        <a:rPr lang="en-GB" sz="1600" b="0" u="none" strike="noStrike" kern="1200">
                          <a:solidFill>
                            <a:schemeClr val="dk1"/>
                          </a:solidFill>
                          <a:effectLst/>
                          <a:latin typeface="Hind Vadodara"/>
                          <a:ea typeface="+mn-ea"/>
                          <a:cs typeface="Hind Vadodara"/>
                        </a:rPr>
                        <a:t>5</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Young carers</a:t>
                      </a:r>
                    </a:p>
                  </a:txBody>
                  <a:tcPr marL="0" marR="0" marT="0" marB="0" anchor="ctr"/>
                </a:tc>
                <a:tc>
                  <a:txBody>
                    <a:bodyPr/>
                    <a:lstStyle/>
                    <a:p>
                      <a:pPr algn="ctr" fontAlgn="b"/>
                      <a:r>
                        <a:rPr lang="en-GB" sz="1600" b="0" u="none" strike="noStrike">
                          <a:effectLst/>
                          <a:latin typeface="Hind Vadodara"/>
                          <a:cs typeface="Hind Vadodara"/>
                        </a:rPr>
                        <a:t>Kent</a:t>
                      </a:r>
                      <a:endParaRPr lang="en-GB" sz="1600" b="0" i="0" u="none" strike="noStrike">
                        <a:solidFill>
                          <a:srgbClr val="000000"/>
                        </a:solidFill>
                        <a:effectLst/>
                        <a:latin typeface="Hind Vadodara"/>
                        <a:cs typeface="Hind Vadodara"/>
                      </a:endParaRPr>
                    </a:p>
                  </a:txBody>
                  <a:tcPr marL="0" marR="0" marT="0" marB="0" anchor="ctr"/>
                </a:tc>
                <a:tc>
                  <a:txBody>
                    <a:bodyPr/>
                    <a:lstStyle/>
                    <a:p>
                      <a:pPr algn="ctr" fontAlgn="b"/>
                      <a:r>
                        <a:rPr lang="en-GB" sz="1600" b="0" u="none" strike="noStrike">
                          <a:effectLst/>
                          <a:latin typeface="Hind Vadodara"/>
                          <a:cs typeface="Hind Vadodara"/>
                        </a:rPr>
                        <a:t>1-2</a:t>
                      </a:r>
                    </a:p>
                  </a:txBody>
                  <a:tcPr marL="0" marR="0" marT="0" marB="0" anchor="ctr"/>
                </a:tc>
                <a:extLst>
                  <a:ext uri="{0D108BD9-81ED-4DB2-BD59-A6C34878D82A}">
                    <a16:rowId xmlns:a16="http://schemas.microsoft.com/office/drawing/2014/main" val="1544435688"/>
                  </a:ext>
                </a:extLst>
              </a:tr>
              <a:tr h="229305">
                <a:tc>
                  <a:txBody>
                    <a:bodyPr/>
                    <a:lstStyle/>
                    <a:p>
                      <a:pPr algn="ctr" fontAlgn="b"/>
                      <a:r>
                        <a:rPr lang="en-GB" sz="1600" b="0" u="none" strike="noStrike" kern="1200">
                          <a:solidFill>
                            <a:schemeClr val="dk1"/>
                          </a:solidFill>
                          <a:effectLst/>
                          <a:latin typeface="Hind Vadodara"/>
                          <a:ea typeface="+mn-ea"/>
                          <a:cs typeface="Hind Vadodara"/>
                        </a:rPr>
                        <a:t>6</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Mental health support</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East Midlands</a:t>
                      </a:r>
                    </a:p>
                  </a:txBody>
                  <a:tcPr marL="0" marR="0" marT="0" marB="0" anchor="ctr"/>
                </a:tc>
                <a:tc>
                  <a:txBody>
                    <a:bodyPr/>
                    <a:lstStyle/>
                    <a:p>
                      <a:pPr algn="ctr" fontAlgn="b"/>
                      <a:r>
                        <a:rPr lang="en-GB" sz="1600" b="0" u="none" strike="noStrike" kern="1200">
                          <a:solidFill>
                            <a:schemeClr val="tx1"/>
                          </a:solidFill>
                          <a:effectLst/>
                          <a:latin typeface="Hind Vadodara"/>
                          <a:ea typeface="+mn-ea"/>
                          <a:cs typeface="Hind Vadodara"/>
                        </a:rPr>
                        <a:t>2-5</a:t>
                      </a:r>
                    </a:p>
                  </a:txBody>
                  <a:tcPr marL="0" marR="0" marT="0" marB="0" anchor="ctr"/>
                </a:tc>
                <a:extLst>
                  <a:ext uri="{0D108BD9-81ED-4DB2-BD59-A6C34878D82A}">
                    <a16:rowId xmlns:a16="http://schemas.microsoft.com/office/drawing/2014/main" val="2870411194"/>
                  </a:ext>
                </a:extLst>
              </a:tr>
              <a:tr h="229305">
                <a:tc>
                  <a:txBody>
                    <a:bodyPr/>
                    <a:lstStyle/>
                    <a:p>
                      <a:pPr algn="ctr" fontAlgn="b"/>
                      <a:r>
                        <a:rPr lang="en-GB" sz="1600" b="0" u="none" strike="noStrike" kern="1200">
                          <a:solidFill>
                            <a:schemeClr val="dk1"/>
                          </a:solidFill>
                          <a:effectLst/>
                          <a:latin typeface="Hind Vadodara"/>
                          <a:ea typeface="+mn-ea"/>
                          <a:cs typeface="Hind Vadodara"/>
                        </a:rPr>
                        <a:t>7</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FSM eligible</a:t>
                      </a:r>
                    </a:p>
                  </a:txBody>
                  <a:tcPr marL="0" marR="0" marT="0" marB="0" anchor="ctr"/>
                </a:tc>
                <a:tc>
                  <a:txBody>
                    <a:bodyPr/>
                    <a:lstStyle/>
                    <a:p>
                      <a:pPr lvl="0" algn="ctr">
                        <a:buNone/>
                      </a:pPr>
                      <a:r>
                        <a:rPr lang="en-GB" sz="1600" b="0" u="none" strike="noStrike" kern="1200" noProof="0">
                          <a:solidFill>
                            <a:schemeClr val="dk1"/>
                          </a:solidFill>
                          <a:effectLst/>
                          <a:latin typeface="Hind Vadodara"/>
                          <a:ea typeface="+mn-ea"/>
                          <a:cs typeface="Hind Vadodara"/>
                        </a:rPr>
                        <a:t> North East</a:t>
                      </a:r>
                      <a:endParaRPr lang="en-GB" sz="1600" b="0" u="none" strike="noStrike" kern="1200">
                        <a:solidFill>
                          <a:schemeClr val="dk1"/>
                        </a:solidFill>
                        <a:effectLst/>
                        <a:latin typeface="Hind Vadodara"/>
                        <a:ea typeface="+mn-ea"/>
                        <a:cs typeface="Hind Vadodara"/>
                      </a:endParaRPr>
                    </a:p>
                  </a:txBody>
                  <a:tcPr marL="0" marR="0" marT="0" marB="0" anchor="ctr"/>
                </a:tc>
                <a:tc>
                  <a:txBody>
                    <a:bodyPr/>
                    <a:lstStyle/>
                    <a:p>
                      <a:pPr algn="ctr" fontAlgn="b"/>
                      <a:r>
                        <a:rPr lang="en-GB" sz="1600" b="0" u="none" strike="noStrike">
                          <a:effectLst/>
                          <a:latin typeface="Hind Vadodara"/>
                          <a:cs typeface="Hind Vadodara"/>
                        </a:rPr>
                        <a:t>2</a:t>
                      </a:r>
                    </a:p>
                  </a:txBody>
                  <a:tcPr marL="0" marR="0" marT="0" marB="0" anchor="ctr"/>
                </a:tc>
                <a:extLst>
                  <a:ext uri="{0D108BD9-81ED-4DB2-BD59-A6C34878D82A}">
                    <a16:rowId xmlns:a16="http://schemas.microsoft.com/office/drawing/2014/main" val="3473968916"/>
                  </a:ext>
                </a:extLst>
              </a:tr>
              <a:tr h="229305">
                <a:tc>
                  <a:txBody>
                    <a:bodyPr/>
                    <a:lstStyle/>
                    <a:p>
                      <a:pPr algn="ctr" fontAlgn="b"/>
                      <a:r>
                        <a:rPr lang="en-GB" sz="1600" b="0" u="none" strike="noStrike" kern="1200">
                          <a:solidFill>
                            <a:schemeClr val="dk1"/>
                          </a:solidFill>
                          <a:effectLst/>
                          <a:latin typeface="Hind Vadodara"/>
                          <a:ea typeface="+mn-ea"/>
                          <a:cs typeface="Hind Vadodara"/>
                        </a:rPr>
                        <a:t>8</a:t>
                      </a:r>
                    </a:p>
                  </a:txBody>
                  <a:tcPr marL="0" marR="0" marT="0" marB="0" anchor="ctr"/>
                </a:tc>
                <a:tc>
                  <a:txBody>
                    <a:bodyPr/>
                    <a:lstStyle/>
                    <a:p>
                      <a:pPr marL="0" marR="0" lvl="0" indent="0" algn="ctr" rtl="0" eaLnBrk="1" fontAlgn="b" latinLnBrk="0" hangingPunct="1">
                        <a:lnSpc>
                          <a:spcPct val="100000"/>
                        </a:lnSpc>
                        <a:spcBef>
                          <a:spcPts val="0"/>
                        </a:spcBef>
                        <a:spcAft>
                          <a:spcPts val="0"/>
                        </a:spcAft>
                        <a:buClrTx/>
                        <a:buSzTx/>
                        <a:buFontTx/>
                        <a:buNone/>
                      </a:pPr>
                      <a:r>
                        <a:rPr lang="en-GB" sz="1600" b="0" u="none" strike="noStrike" kern="1200">
                          <a:solidFill>
                            <a:schemeClr val="dk1"/>
                          </a:solidFill>
                          <a:effectLst/>
                          <a:latin typeface="Hind Vadodara"/>
                          <a:ea typeface="+mn-ea"/>
                          <a:cs typeface="Hind Vadodara"/>
                        </a:rPr>
                        <a:t>Mental health &amp; additional needs inc. learning</a:t>
                      </a:r>
                    </a:p>
                  </a:txBody>
                  <a:tcPr marL="0" marR="0" marT="0" marB="0" anchor="ctr"/>
                </a:tc>
                <a:tc>
                  <a:txBody>
                    <a:bodyPr/>
                    <a:lstStyle/>
                    <a:p>
                      <a:pPr lvl="0" algn="ctr">
                        <a:buNone/>
                      </a:pPr>
                      <a:r>
                        <a:rPr lang="en-GB" sz="1600" b="0" i="0" u="none" strike="noStrike" kern="1200" noProof="0">
                          <a:solidFill>
                            <a:schemeClr val="dk1"/>
                          </a:solidFill>
                          <a:effectLst/>
                          <a:latin typeface="Hind Vadodara"/>
                        </a:rPr>
                        <a:t>East Midlands</a:t>
                      </a:r>
                      <a:endParaRPr lang="en-GB" sz="1600" b="0" u="none" strike="noStrike" kern="1200">
                        <a:solidFill>
                          <a:schemeClr val="dk1"/>
                        </a:solidFill>
                        <a:effectLst/>
                        <a:latin typeface="Hind Vadodara"/>
                        <a:ea typeface="+mn-ea"/>
                        <a:cs typeface="Hind Vadodara"/>
                      </a:endParaRP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3-5</a:t>
                      </a:r>
                    </a:p>
                  </a:txBody>
                  <a:tcPr marL="0" marR="0" marT="0" marB="0" anchor="ctr"/>
                </a:tc>
                <a:extLst>
                  <a:ext uri="{0D108BD9-81ED-4DB2-BD59-A6C34878D82A}">
                    <a16:rowId xmlns:a16="http://schemas.microsoft.com/office/drawing/2014/main" val="2595154555"/>
                  </a:ext>
                </a:extLst>
              </a:tr>
              <a:tr h="23205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dk1"/>
                          </a:solidFill>
                          <a:effectLst/>
                          <a:latin typeface="Hind Vadodara"/>
                          <a:ea typeface="+mn-ea"/>
                          <a:cs typeface="Hind Vadodara"/>
                        </a:rPr>
                        <a:t>9</a:t>
                      </a:r>
                    </a:p>
                  </a:txBody>
                  <a:tcPr marL="0" marR="0" marT="0" marB="0" anchor="ctr"/>
                </a:tc>
                <a:tc>
                  <a:txBody>
                    <a:bodyPr/>
                    <a:lstStyle/>
                    <a:p>
                      <a:pPr marL="0" marR="0" lvl="0" indent="0" algn="ctr" rtl="0" eaLnBrk="1" fontAlgn="b" latinLnBrk="0" hangingPunct="1">
                        <a:lnSpc>
                          <a:spcPct val="100000"/>
                        </a:lnSpc>
                        <a:spcBef>
                          <a:spcPts val="0"/>
                        </a:spcBef>
                        <a:spcAft>
                          <a:spcPts val="0"/>
                        </a:spcAft>
                        <a:buClrTx/>
                        <a:buSzTx/>
                        <a:buFontTx/>
                        <a:buNone/>
                      </a:pPr>
                      <a:r>
                        <a:rPr lang="en-GB" sz="1600" b="0" u="none" strike="noStrike" kern="1200">
                          <a:solidFill>
                            <a:schemeClr val="dk1"/>
                          </a:solidFill>
                          <a:effectLst/>
                          <a:latin typeface="Hind Vadodara"/>
                          <a:ea typeface="+mn-ea"/>
                          <a:cs typeface="Hind Vadodara"/>
                        </a:rPr>
                        <a:t>Additional needs inc. learning needs &amp; FSM eligible</a:t>
                      </a:r>
                    </a:p>
                  </a:txBody>
                  <a:tcPr marL="0" marR="0" marT="0" marB="0" anchor="ctr"/>
                </a:tc>
                <a:tc>
                  <a:txBody>
                    <a:bodyPr/>
                    <a:lstStyle/>
                    <a:p>
                      <a:pPr algn="ctr" fontAlgn="b"/>
                      <a:r>
                        <a:rPr lang="en-GB" sz="1600" b="0" u="none" strike="noStrike" kern="1200">
                          <a:solidFill>
                            <a:schemeClr val="dk1"/>
                          </a:solidFill>
                          <a:effectLst/>
                          <a:latin typeface="Hind Vadodara"/>
                          <a:ea typeface="+mn-ea"/>
                          <a:cs typeface="Hind Vadodara"/>
                        </a:rPr>
                        <a:t> West Midlands</a:t>
                      </a:r>
                    </a:p>
                  </a:txBody>
                  <a:tcPr marL="0" marR="0" marT="0" marB="0" anchor="ctr"/>
                </a:tc>
                <a:tc>
                  <a:txBody>
                    <a:bodyPr/>
                    <a:lstStyle/>
                    <a:p>
                      <a:pPr algn="ctr" fontAlgn="b"/>
                      <a:r>
                        <a:rPr lang="en-GB" sz="1600" b="0" u="none" strike="noStrike">
                          <a:effectLst/>
                          <a:latin typeface="Hind Vadodara"/>
                          <a:cs typeface="Hind Vadodara"/>
                        </a:rPr>
                        <a:t>2</a:t>
                      </a:r>
                    </a:p>
                  </a:txBody>
                  <a:tcPr marL="0" marR="0" marT="0" marB="0" anchor="ctr"/>
                </a:tc>
                <a:extLst>
                  <a:ext uri="{0D108BD9-81ED-4DB2-BD59-A6C34878D82A}">
                    <a16:rowId xmlns:a16="http://schemas.microsoft.com/office/drawing/2014/main" val="2990475009"/>
                  </a:ext>
                </a:extLst>
              </a:tr>
              <a:tr h="236681">
                <a:tc>
                  <a:txBody>
                    <a:bodyPr/>
                    <a:lstStyle/>
                    <a:p>
                      <a:pPr algn="ctr" fontAlgn="b"/>
                      <a:r>
                        <a:rPr lang="en-GB" sz="1600" u="none" strike="noStrike" kern="1200">
                          <a:solidFill>
                            <a:schemeClr val="dk1"/>
                          </a:solidFill>
                          <a:effectLst/>
                          <a:latin typeface="Hind Vadodara"/>
                          <a:ea typeface="+mn-ea"/>
                          <a:cs typeface="Hind Vadodara"/>
                        </a:rPr>
                        <a:t>10</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Young carer</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 London</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2</a:t>
                      </a:r>
                    </a:p>
                  </a:txBody>
                  <a:tcPr marL="0" marR="0" marT="0" marB="0" anchor="ctr"/>
                </a:tc>
                <a:extLst>
                  <a:ext uri="{0D108BD9-81ED-4DB2-BD59-A6C34878D82A}">
                    <a16:rowId xmlns:a16="http://schemas.microsoft.com/office/drawing/2014/main" val="3482450596"/>
                  </a:ext>
                </a:extLst>
              </a:tr>
              <a:tr h="229305">
                <a:tc>
                  <a:txBody>
                    <a:bodyPr/>
                    <a:lstStyle/>
                    <a:p>
                      <a:pPr algn="ctr" fontAlgn="b"/>
                      <a:r>
                        <a:rPr lang="en-GB" sz="1600" u="none" strike="noStrike" kern="1200">
                          <a:solidFill>
                            <a:schemeClr val="dk1"/>
                          </a:solidFill>
                          <a:effectLst/>
                          <a:latin typeface="Hind Vadodara"/>
                          <a:ea typeface="+mn-ea"/>
                          <a:cs typeface="Hind Vadodara"/>
                        </a:rPr>
                        <a:t>11</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Unsuitable housing</a:t>
                      </a:r>
                    </a:p>
                  </a:txBody>
                  <a:tcPr marL="0" marR="0" marT="0" marB="0" anchor="ctr"/>
                </a:tc>
                <a:tc>
                  <a:txBody>
                    <a:bodyPr/>
                    <a:lstStyle/>
                    <a:p>
                      <a:pPr lvl="0" algn="ctr">
                        <a:buNone/>
                      </a:pPr>
                      <a:r>
                        <a:rPr lang="en-GB" sz="1600" b="0" i="0" u="none" strike="noStrike">
                          <a:solidFill>
                            <a:schemeClr val="tx1"/>
                          </a:solidFill>
                          <a:effectLst/>
                          <a:latin typeface="Hind Vadodara"/>
                          <a:cs typeface="Hind Vadodara"/>
                        </a:rPr>
                        <a:t>North West</a:t>
                      </a:r>
                    </a:p>
                  </a:txBody>
                  <a:tcPr marL="0" marR="0" marT="0" marB="0" anchor="ctr"/>
                </a:tc>
                <a:tc>
                  <a:txBody>
                    <a:bodyPr/>
                    <a:lstStyle/>
                    <a:p>
                      <a:pPr algn="ctr" fontAlgn="b"/>
                      <a:r>
                        <a:rPr lang="en-GB" sz="1600" u="none" strike="noStrike">
                          <a:effectLst/>
                          <a:latin typeface="Hind Vadodara"/>
                          <a:cs typeface="Hind Vadodara"/>
                        </a:rPr>
                        <a:t>2-4</a:t>
                      </a:r>
                    </a:p>
                  </a:txBody>
                  <a:tcPr marL="0" marR="0" marT="0" marB="0" anchor="ctr"/>
                </a:tc>
                <a:extLst>
                  <a:ext uri="{0D108BD9-81ED-4DB2-BD59-A6C34878D82A}">
                    <a16:rowId xmlns:a16="http://schemas.microsoft.com/office/drawing/2014/main" val="2678257074"/>
                  </a:ext>
                </a:extLst>
              </a:tr>
              <a:tr h="0">
                <a:tc>
                  <a:txBody>
                    <a:bodyPr/>
                    <a:lstStyle/>
                    <a:p>
                      <a:pPr algn="ctr" fontAlgn="b"/>
                      <a:r>
                        <a:rPr lang="en-GB" sz="1600" u="none" strike="noStrike" kern="1200">
                          <a:solidFill>
                            <a:schemeClr val="dk1"/>
                          </a:solidFill>
                          <a:effectLst/>
                          <a:latin typeface="Hind Vadodara"/>
                          <a:ea typeface="+mn-ea"/>
                          <a:cs typeface="Hind Vadodara"/>
                        </a:rPr>
                        <a:t>12</a:t>
                      </a:r>
                    </a:p>
                  </a:txBody>
                  <a:tcPr marL="0" marR="0" marT="0" marB="0" anchor="ctr"/>
                </a:tc>
                <a:tc>
                  <a:txBody>
                    <a:bodyPr/>
                    <a:lstStyle/>
                    <a:p>
                      <a:pPr marL="0" marR="0" lvl="0" indent="0" algn="ctr" rtl="0" eaLnBrk="1" fontAlgn="b" latinLnBrk="0" hangingPunct="1">
                        <a:lnSpc>
                          <a:spcPct val="100000"/>
                        </a:lnSpc>
                        <a:spcBef>
                          <a:spcPts val="0"/>
                        </a:spcBef>
                        <a:spcAft>
                          <a:spcPts val="0"/>
                        </a:spcAft>
                        <a:buClrTx/>
                        <a:buSzTx/>
                        <a:buFontTx/>
                        <a:buNone/>
                      </a:pPr>
                      <a:r>
                        <a:rPr lang="en-GB" sz="1600" u="none" strike="noStrike" kern="1200">
                          <a:solidFill>
                            <a:schemeClr val="tx1"/>
                          </a:solidFill>
                          <a:effectLst/>
                          <a:latin typeface="Hind Vadodara"/>
                          <a:ea typeface="+mn-ea"/>
                          <a:cs typeface="Hind Vadodara"/>
                        </a:rPr>
                        <a:t>Additional needs inc. learning needs</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East of England</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2-4</a:t>
                      </a:r>
                    </a:p>
                  </a:txBody>
                  <a:tcPr marL="0" marR="0" marT="0" marB="0" anchor="ctr"/>
                </a:tc>
                <a:extLst>
                  <a:ext uri="{0D108BD9-81ED-4DB2-BD59-A6C34878D82A}">
                    <a16:rowId xmlns:a16="http://schemas.microsoft.com/office/drawing/2014/main" val="145666419"/>
                  </a:ext>
                </a:extLst>
              </a:tr>
              <a:tr h="260727">
                <a:tc>
                  <a:txBody>
                    <a:bodyPr/>
                    <a:lstStyle/>
                    <a:p>
                      <a:pPr algn="ctr" fontAlgn="b"/>
                      <a:r>
                        <a:rPr lang="en-GB" sz="1600" u="none" strike="noStrike" kern="1200">
                          <a:solidFill>
                            <a:schemeClr val="dk1"/>
                          </a:solidFill>
                          <a:effectLst/>
                          <a:latin typeface="Hind Vadodara"/>
                          <a:ea typeface="+mn-ea"/>
                          <a:cs typeface="Hind Vadodara"/>
                        </a:rPr>
                        <a:t>13</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Minority ethnic and migrant</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London</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2</a:t>
                      </a:r>
                    </a:p>
                  </a:txBody>
                  <a:tcPr marL="0" marR="0" marT="0" marB="0" anchor="ctr"/>
                </a:tc>
                <a:extLst>
                  <a:ext uri="{0D108BD9-81ED-4DB2-BD59-A6C34878D82A}">
                    <a16:rowId xmlns:a16="http://schemas.microsoft.com/office/drawing/2014/main" val="4197173558"/>
                  </a:ext>
                </a:extLst>
              </a:tr>
              <a:tr h="244135">
                <a:tc>
                  <a:txBody>
                    <a:bodyPr/>
                    <a:lstStyle/>
                    <a:p>
                      <a:pPr algn="ctr" fontAlgn="b"/>
                      <a:r>
                        <a:rPr lang="en-GB" sz="1600" u="none" strike="noStrike" kern="1200">
                          <a:solidFill>
                            <a:schemeClr val="tx1"/>
                          </a:solidFill>
                          <a:effectLst/>
                          <a:latin typeface="Hind Vadodara"/>
                          <a:ea typeface="+mn-ea"/>
                          <a:cs typeface="Hind Vadodara"/>
                        </a:rPr>
                        <a:t>14</a:t>
                      </a:r>
                    </a:p>
                  </a:txBody>
                  <a:tcPr marL="0" marR="0" marT="0" marB="0" anchor="ctr"/>
                </a:tc>
                <a:tc>
                  <a:txBody>
                    <a:bodyPr/>
                    <a:lstStyle/>
                    <a:p>
                      <a:pPr lvl="0" algn="ctr">
                        <a:buNone/>
                      </a:pPr>
                      <a:r>
                        <a:rPr lang="en-GB" sz="1600" b="0" i="0" u="none" strike="noStrike" kern="1200" noProof="0">
                          <a:solidFill>
                            <a:schemeClr val="tx1"/>
                          </a:solidFill>
                          <a:effectLst/>
                          <a:latin typeface="Hind Vadodara"/>
                        </a:rPr>
                        <a:t>Additional needs inc. learning needs</a:t>
                      </a:r>
                      <a:endParaRPr lang="en-GB" sz="1600" u="none" strike="noStrike" kern="1200">
                        <a:solidFill>
                          <a:schemeClr val="tx1"/>
                        </a:solidFill>
                        <a:effectLst/>
                        <a:latin typeface="Hind Vadodara"/>
                        <a:ea typeface="+mn-ea"/>
                        <a:cs typeface="Hind Vadodara"/>
                      </a:endParaRPr>
                    </a:p>
                  </a:txBody>
                  <a:tcPr marL="0" marR="0" marT="0" marB="0" anchor="ctr"/>
                </a:tc>
                <a:tc>
                  <a:txBody>
                    <a:bodyPr/>
                    <a:lstStyle/>
                    <a:p>
                      <a:pPr algn="ctr" fontAlgn="b"/>
                      <a:r>
                        <a:rPr lang="en-GB" sz="1600" b="0" i="0" u="none" strike="noStrike">
                          <a:solidFill>
                            <a:schemeClr val="tx1"/>
                          </a:solidFill>
                          <a:effectLst/>
                          <a:latin typeface="Hind Vadodara"/>
                          <a:cs typeface="Hind Vadodara"/>
                        </a:rPr>
                        <a:t>London</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1-2</a:t>
                      </a:r>
                    </a:p>
                  </a:txBody>
                  <a:tcPr marL="0" marR="0" marT="0" marB="0" anchor="ctr"/>
                </a:tc>
                <a:extLst>
                  <a:ext uri="{0D108BD9-81ED-4DB2-BD59-A6C34878D82A}">
                    <a16:rowId xmlns:a16="http://schemas.microsoft.com/office/drawing/2014/main" val="1328319930"/>
                  </a:ext>
                </a:extLst>
              </a:tr>
              <a:tr h="229305">
                <a:tc>
                  <a:txBody>
                    <a:bodyPr/>
                    <a:lstStyle/>
                    <a:p>
                      <a:pPr algn="ctr" fontAlgn="b"/>
                      <a:r>
                        <a:rPr lang="en-GB" sz="1600" u="none" strike="noStrike" kern="1200">
                          <a:solidFill>
                            <a:schemeClr val="tx1"/>
                          </a:solidFill>
                          <a:effectLst/>
                          <a:latin typeface="Hind Vadodara"/>
                          <a:ea typeface="+mn-ea"/>
                          <a:cs typeface="Hind Vadodara"/>
                        </a:rPr>
                        <a:t>15</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Victims of criminal and sexual exploitation</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London</a:t>
                      </a:r>
                    </a:p>
                  </a:txBody>
                  <a:tcPr marL="0" marR="0" marT="0" marB="0" anchor="ctr"/>
                </a:tc>
                <a:tc>
                  <a:txBody>
                    <a:bodyPr/>
                    <a:lstStyle/>
                    <a:p>
                      <a:pPr algn="ctr" fontAlgn="b"/>
                      <a:r>
                        <a:rPr lang="en-GB" sz="1600" u="none" strike="noStrike" kern="1200">
                          <a:solidFill>
                            <a:schemeClr val="dk1"/>
                          </a:solidFill>
                          <a:effectLst/>
                          <a:latin typeface="Hind Vadodara"/>
                          <a:ea typeface="+mn-ea"/>
                          <a:cs typeface="Hind Vadodara"/>
                        </a:rPr>
                        <a:t>5</a:t>
                      </a:r>
                    </a:p>
                  </a:txBody>
                  <a:tcPr marL="0" marR="0" marT="0" marB="0" anchor="ctr"/>
                </a:tc>
                <a:extLst>
                  <a:ext uri="{0D108BD9-81ED-4DB2-BD59-A6C34878D82A}">
                    <a16:rowId xmlns:a16="http://schemas.microsoft.com/office/drawing/2014/main" val="3325057582"/>
                  </a:ext>
                </a:extLst>
              </a:tr>
              <a:tr h="229305">
                <a:tc>
                  <a:txBody>
                    <a:bodyPr/>
                    <a:lstStyle/>
                    <a:p>
                      <a:pPr algn="ctr" fontAlgn="b"/>
                      <a:r>
                        <a:rPr lang="en-GB" sz="1600" u="none" strike="noStrike" kern="1200">
                          <a:solidFill>
                            <a:schemeClr val="tx1"/>
                          </a:solidFill>
                          <a:effectLst/>
                          <a:latin typeface="Hind Vadodara"/>
                          <a:ea typeface="+mn-ea"/>
                          <a:cs typeface="Hind Vadodara"/>
                        </a:rPr>
                        <a:t>16</a:t>
                      </a:r>
                    </a:p>
                  </a:txBody>
                  <a:tcPr marL="0" marR="0" marT="0" marB="0" anchor="ctr"/>
                </a:tc>
                <a:tc>
                  <a:txBody>
                    <a:bodyPr/>
                    <a:lstStyle/>
                    <a:p>
                      <a:pPr algn="ctr" fontAlgn="b"/>
                      <a:r>
                        <a:rPr lang="en-GB" sz="1600" u="none" strike="noStrike" kern="1200">
                          <a:solidFill>
                            <a:schemeClr val="tx1"/>
                          </a:solidFill>
                          <a:effectLst/>
                          <a:latin typeface="Hind Vadodara"/>
                          <a:ea typeface="+mn-ea"/>
                          <a:cs typeface="Hind Vadodara"/>
                        </a:rPr>
                        <a:t>FSM eligible</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East Midlands</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3-4</a:t>
                      </a:r>
                    </a:p>
                  </a:txBody>
                  <a:tcPr marL="0" marR="0" marT="0" marB="0" anchor="ctr"/>
                </a:tc>
                <a:extLst>
                  <a:ext uri="{0D108BD9-81ED-4DB2-BD59-A6C34878D82A}">
                    <a16:rowId xmlns:a16="http://schemas.microsoft.com/office/drawing/2014/main" val="1794567389"/>
                  </a:ext>
                </a:extLst>
              </a:tr>
              <a:tr h="229305">
                <a:tc>
                  <a:txBody>
                    <a:bodyPr/>
                    <a:lstStyle/>
                    <a:p>
                      <a:pPr algn="ctr" fontAlgn="b"/>
                      <a:r>
                        <a:rPr lang="en-GB" sz="1600" u="none" strike="noStrike" kern="1200">
                          <a:solidFill>
                            <a:schemeClr val="tx1"/>
                          </a:solidFill>
                          <a:effectLst/>
                          <a:latin typeface="Hind Vadodara"/>
                          <a:ea typeface="+mn-ea"/>
                          <a:cs typeface="Hind Vadodara"/>
                        </a:rPr>
                        <a:t>17</a:t>
                      </a:r>
                    </a:p>
                  </a:txBody>
                  <a:tcPr marL="0" marR="0" marT="0" marB="0" anchor="ctr"/>
                </a:tc>
                <a:tc>
                  <a:txBody>
                    <a:bodyPr/>
                    <a:lstStyle/>
                    <a:p>
                      <a:pPr algn="ctr" fontAlgn="b"/>
                      <a:r>
                        <a:rPr lang="en-GB" sz="1600" u="none" strike="noStrike" kern="1200">
                          <a:solidFill>
                            <a:schemeClr val="tx1"/>
                          </a:solidFill>
                          <a:effectLst/>
                          <a:latin typeface="Hind Vadodara"/>
                          <a:ea typeface="+mn-ea"/>
                          <a:cs typeface="Hind Vadodara"/>
                        </a:rPr>
                        <a:t>Mental health, LGBTQIA+ &amp; care-experienced</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Yorkshire &amp; The Humber</a:t>
                      </a:r>
                      <a:endParaRPr lang="en-GB" sz="1600" b="0" i="0" u="none" strike="noStrike" err="1">
                        <a:solidFill>
                          <a:schemeClr val="tx1"/>
                        </a:solidFill>
                        <a:effectLst/>
                        <a:latin typeface="Hind Vadodara"/>
                        <a:cs typeface="Hind Vadodara"/>
                      </a:endParaRPr>
                    </a:p>
                  </a:txBody>
                  <a:tcPr marL="0" marR="0" marT="0" marB="0" anchor="ctr"/>
                </a:tc>
                <a:tc>
                  <a:txBody>
                    <a:bodyPr/>
                    <a:lstStyle/>
                    <a:p>
                      <a:pPr algn="ctr" fontAlgn="b"/>
                      <a:r>
                        <a:rPr lang="en-GB" sz="1600" b="0" i="0" u="none" strike="noStrike">
                          <a:solidFill>
                            <a:schemeClr val="tx1"/>
                          </a:solidFill>
                          <a:effectLst/>
                          <a:latin typeface="Hind Vadodara"/>
                          <a:cs typeface="Hind Vadodara"/>
                        </a:rPr>
                        <a:t>4-5</a:t>
                      </a:r>
                    </a:p>
                  </a:txBody>
                  <a:tcPr marL="0" marR="0" marT="0" marB="0" anchor="ctr"/>
                </a:tc>
                <a:extLst>
                  <a:ext uri="{0D108BD9-81ED-4DB2-BD59-A6C34878D82A}">
                    <a16:rowId xmlns:a16="http://schemas.microsoft.com/office/drawing/2014/main" val="4128135381"/>
                  </a:ext>
                </a:extLst>
              </a:tr>
              <a:tr h="229305">
                <a:tc>
                  <a:txBody>
                    <a:bodyPr/>
                    <a:lstStyle/>
                    <a:p>
                      <a:pPr algn="ctr" fontAlgn="b"/>
                      <a:r>
                        <a:rPr lang="en-GB" sz="1600" u="none" strike="noStrike" kern="1200">
                          <a:solidFill>
                            <a:schemeClr val="tx1"/>
                          </a:solidFill>
                          <a:effectLst/>
                          <a:latin typeface="Hind Vadodara"/>
                          <a:ea typeface="+mn-ea"/>
                          <a:cs typeface="Hind Vadodara"/>
                        </a:rPr>
                        <a:t>18</a:t>
                      </a:r>
                    </a:p>
                  </a:txBody>
                  <a:tcPr marL="0" marR="0" marT="0" marB="0" anchor="ctr"/>
                </a:tc>
                <a:tc>
                  <a:txBody>
                    <a:bodyPr/>
                    <a:lstStyle/>
                    <a:p>
                      <a:pPr algn="ctr" fontAlgn="b"/>
                      <a:r>
                        <a:rPr lang="en-GB" sz="1600" u="none" strike="noStrike" kern="1200">
                          <a:solidFill>
                            <a:schemeClr val="tx1"/>
                          </a:solidFill>
                          <a:effectLst/>
                          <a:latin typeface="Hind Vadodara"/>
                          <a:ea typeface="+mn-ea"/>
                          <a:cs typeface="Hind Vadodara"/>
                        </a:rPr>
                        <a:t>FSM eligible</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South West</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5</a:t>
                      </a:r>
                    </a:p>
                  </a:txBody>
                  <a:tcPr marL="0" marR="0" marT="0" marB="0" anchor="ctr"/>
                </a:tc>
                <a:extLst>
                  <a:ext uri="{0D108BD9-81ED-4DB2-BD59-A6C34878D82A}">
                    <a16:rowId xmlns:a16="http://schemas.microsoft.com/office/drawing/2014/main" val="1962177603"/>
                  </a:ext>
                </a:extLst>
              </a:tr>
              <a:tr h="229305">
                <a:tc>
                  <a:txBody>
                    <a:bodyPr/>
                    <a:lstStyle/>
                    <a:p>
                      <a:pPr algn="ctr" fontAlgn="b"/>
                      <a:r>
                        <a:rPr lang="en-GB" sz="1600" u="none" strike="noStrike" kern="1200">
                          <a:solidFill>
                            <a:schemeClr val="tx1"/>
                          </a:solidFill>
                          <a:effectLst/>
                          <a:latin typeface="Hind Vadodara"/>
                          <a:ea typeface="+mn-ea"/>
                          <a:cs typeface="Hind Vadodara"/>
                        </a:rPr>
                        <a:t>19</a:t>
                      </a:r>
                    </a:p>
                  </a:txBody>
                  <a:tcPr marL="0" marR="0" marT="0" marB="0" anchor="ctr"/>
                </a:tc>
                <a:tc>
                  <a:txBody>
                    <a:bodyPr/>
                    <a:lstStyle/>
                    <a:p>
                      <a:pPr algn="ctr" fontAlgn="b"/>
                      <a:r>
                        <a:rPr lang="en-GB" sz="1600" u="none" strike="noStrike" kern="1200">
                          <a:solidFill>
                            <a:schemeClr val="tx1"/>
                          </a:solidFill>
                          <a:effectLst/>
                          <a:latin typeface="Hind Vadodara"/>
                          <a:ea typeface="+mn-ea"/>
                          <a:cs typeface="Hind Vadodara"/>
                        </a:rPr>
                        <a:t>Alternative Provision (AP) &amp; rural</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South West</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4-5</a:t>
                      </a:r>
                    </a:p>
                  </a:txBody>
                  <a:tcPr marL="0" marR="0" marT="0" marB="0" anchor="ctr"/>
                </a:tc>
                <a:extLst>
                  <a:ext uri="{0D108BD9-81ED-4DB2-BD59-A6C34878D82A}">
                    <a16:rowId xmlns:a16="http://schemas.microsoft.com/office/drawing/2014/main" val="780388187"/>
                  </a:ext>
                </a:extLst>
              </a:tr>
              <a:tr h="229305">
                <a:tc>
                  <a:txBody>
                    <a:bodyPr/>
                    <a:lstStyle/>
                    <a:p>
                      <a:pPr algn="ctr" fontAlgn="b"/>
                      <a:r>
                        <a:rPr lang="en-GB" sz="1600" u="none" strike="noStrike" kern="1200">
                          <a:solidFill>
                            <a:schemeClr val="tx1"/>
                          </a:solidFill>
                          <a:effectLst/>
                          <a:latin typeface="Hind Vadodara"/>
                          <a:ea typeface="+mn-ea"/>
                          <a:cs typeface="Hind Vadodara"/>
                        </a:rPr>
                        <a:t>20</a:t>
                      </a:r>
                    </a:p>
                  </a:txBody>
                  <a:tcPr marL="0" marR="0" marT="0" marB="0" anchor="ctr"/>
                </a:tc>
                <a:tc>
                  <a:txBody>
                    <a:bodyPr/>
                    <a:lstStyle/>
                    <a:p>
                      <a:pPr algn="ctr" fontAlgn="b"/>
                      <a:r>
                        <a:rPr lang="en-GB" sz="1600" u="none" strike="noStrike" kern="1200">
                          <a:solidFill>
                            <a:schemeClr val="tx1"/>
                          </a:solidFill>
                          <a:effectLst/>
                          <a:latin typeface="Hind Vadodara"/>
                          <a:ea typeface="+mn-ea"/>
                          <a:cs typeface="Hind Vadodara"/>
                        </a:rPr>
                        <a:t>FSM eligible &amp; rural</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 Yorkshire &amp; The Humber</a:t>
                      </a:r>
                    </a:p>
                  </a:txBody>
                  <a:tcPr marL="0" marR="0" marT="0" marB="0" anchor="ctr"/>
                </a:tc>
                <a:tc>
                  <a:txBody>
                    <a:bodyPr/>
                    <a:lstStyle/>
                    <a:p>
                      <a:pPr algn="ctr" fontAlgn="b"/>
                      <a:r>
                        <a:rPr lang="en-GB" sz="1600" b="0" i="0" u="none" strike="noStrike">
                          <a:solidFill>
                            <a:schemeClr val="tx1"/>
                          </a:solidFill>
                          <a:effectLst/>
                          <a:latin typeface="Hind Vadodara"/>
                          <a:cs typeface="Hind Vadodara"/>
                        </a:rPr>
                        <a:t>3-4</a:t>
                      </a:r>
                    </a:p>
                  </a:txBody>
                  <a:tcPr marL="0" marR="0" marT="0" marB="0" anchor="ctr"/>
                </a:tc>
                <a:extLst>
                  <a:ext uri="{0D108BD9-81ED-4DB2-BD59-A6C34878D82A}">
                    <a16:rowId xmlns:a16="http://schemas.microsoft.com/office/drawing/2014/main" val="2081747194"/>
                  </a:ext>
                </a:extLst>
              </a:tr>
            </a:tbl>
          </a:graphicData>
        </a:graphic>
      </p:graphicFrame>
      <p:sp>
        <p:nvSpPr>
          <p:cNvPr id="2" name="TextBox 1">
            <a:extLst>
              <a:ext uri="{FF2B5EF4-FFF2-40B4-BE49-F238E27FC236}">
                <a16:creationId xmlns:a16="http://schemas.microsoft.com/office/drawing/2014/main" id="{58ED15CA-BACD-9A30-68E4-9B953EA9B29A}"/>
              </a:ext>
            </a:extLst>
          </p:cNvPr>
          <p:cNvSpPr txBox="1"/>
          <p:nvPr/>
        </p:nvSpPr>
        <p:spPr>
          <a:xfrm>
            <a:off x="2913583" y="5665956"/>
            <a:ext cx="8902814" cy="1116294"/>
          </a:xfrm>
          <a:prstGeom prst="rect">
            <a:avLst/>
          </a:prstGeom>
          <a:noFill/>
          <a:ln>
            <a:solidFill>
              <a:srgbClr val="19AC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Hind Vadodara"/>
                <a:ea typeface="Calibri"/>
                <a:cs typeface="Calibri"/>
              </a:rPr>
              <a:t>We aimed to capture the experiences of a range of children, including those; from minority groups, </a:t>
            </a:r>
            <a:r>
              <a:rPr lang="en-GB" sz="1600">
                <a:latin typeface="Hind Vadodara"/>
                <a:ea typeface="Calibri"/>
                <a:cs typeface="Hind Vadodara"/>
              </a:rPr>
              <a:t>with additional needs including learning needs, </a:t>
            </a:r>
            <a:r>
              <a:rPr lang="en-GB" sz="1600">
                <a:latin typeface="Hind Vadodara"/>
                <a:ea typeface="Calibri"/>
                <a:cs typeface="Calibri"/>
              </a:rPr>
              <a:t>with experience of mental health support, at risk of exploitation, with caring responsibilities or care experience, receiving social work or early help input, or living in families with no recourse to public funds or in unsuitable housing. </a:t>
            </a:r>
            <a:endParaRPr lang="en-GB" sz="1600">
              <a:latin typeface="Hind Vadodara"/>
              <a:cs typeface="Hind Vadodara"/>
            </a:endParaRPr>
          </a:p>
        </p:txBody>
      </p:sp>
      <p:sp>
        <p:nvSpPr>
          <p:cNvPr id="3" name="TextBox 2">
            <a:extLst>
              <a:ext uri="{FF2B5EF4-FFF2-40B4-BE49-F238E27FC236}">
                <a16:creationId xmlns:a16="http://schemas.microsoft.com/office/drawing/2014/main" id="{69654CA2-51A3-6CDE-C079-1C619348BA19}"/>
              </a:ext>
            </a:extLst>
          </p:cNvPr>
          <p:cNvSpPr txBox="1"/>
          <p:nvPr/>
        </p:nvSpPr>
        <p:spPr>
          <a:xfrm>
            <a:off x="10275047" y="2522705"/>
            <a:ext cx="1541350" cy="1815882"/>
          </a:xfrm>
          <a:prstGeom prst="rect">
            <a:avLst/>
          </a:prstGeom>
          <a:noFill/>
          <a:ln>
            <a:solidFill>
              <a:srgbClr val="19AC8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Hind Vadodara"/>
                <a:ea typeface="Calibri"/>
                <a:cs typeface="Calibri"/>
              </a:rPr>
              <a:t>NB:</a:t>
            </a:r>
            <a:r>
              <a:rPr lang="en-GB" sz="1600">
                <a:latin typeface="Hind Vadodara"/>
                <a:ea typeface="Calibri"/>
                <a:cs typeface="Calibri"/>
              </a:rPr>
              <a:t> Region and Key Stage have been used as broad descriptors to maintain anonymity</a:t>
            </a:r>
            <a:endParaRPr lang="en-US">
              <a:ea typeface="Calibri"/>
              <a:cs typeface="Calibri"/>
            </a:endParaRPr>
          </a:p>
        </p:txBody>
      </p:sp>
    </p:spTree>
    <p:extLst>
      <p:ext uri="{BB962C8B-B14F-4D97-AF65-F5344CB8AC3E}">
        <p14:creationId xmlns:p14="http://schemas.microsoft.com/office/powerpoint/2010/main" val="348394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7B37-FF41-0855-9982-F88522C95D4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004E88-935C-4EB9-7E0E-1A6290E569D0}"/>
              </a:ext>
            </a:extLst>
          </p:cNvPr>
          <p:cNvSpPr txBox="1"/>
          <p:nvPr/>
        </p:nvSpPr>
        <p:spPr>
          <a:xfrm>
            <a:off x="0" y="400050"/>
            <a:ext cx="12191999" cy="59093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Sans-Serif" panose="020B0604020202020204" pitchFamily="34" charset="0"/>
              <a:buChar char="•"/>
            </a:pPr>
            <a:r>
              <a:rPr lang="en-GB" i="1">
                <a:latin typeface="Hind Vadodara"/>
                <a:cs typeface="Hind Vadodara"/>
              </a:rPr>
              <a:t>Group dynamics:</a:t>
            </a:r>
            <a:br>
              <a:rPr lang="en-US"/>
            </a:b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In some settings, such as youth groups run by charities, participants were very familiar with one another due to regular attendance at community-based meetings and activities. In contrast, in educational settings, children were selected for participation based on FSM-eligibility, so were often from different classes or year groups, and therefore did not necessarily know each other well. </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We attempted to address this by encouraging each participant to introduce themselves at the beginning of the session – stating their name and age. We also included an icebreaker activity, such as describing an ideal day.</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In some cases, a trusted adult such as a teacher, youth worker or learning support assistant was present for the discussion; this decision was left to the adult themselves, based on their existing understanding of the children’s needs and comfort, and was more common in groups with younger children or those with additional needs. Some offered additional information or prompts for the group, or context and clarification to researchers. In other sessions, the researchers were left alone with the group. </a:t>
            </a:r>
            <a:endParaRPr lang="en-US">
              <a:latin typeface="Hind Vadodara"/>
              <a:cs typeface="Hind Vadodara"/>
            </a:endParaRPr>
          </a:p>
          <a:p>
            <a:pPr marL="742950" lvl="1" indent="-285750">
              <a:buFont typeface="Courier New,monospace" panose="020B0604020202020204" pitchFamily="34" charset="0"/>
              <a:buChar char="o"/>
            </a:pPr>
            <a:endParaRPr lang="en-GB">
              <a:latin typeface="Hind Vadodara"/>
              <a:cs typeface="Hind Vadodara"/>
            </a:endParaRPr>
          </a:p>
          <a:p>
            <a:pPr marL="285750" indent="-285750">
              <a:buFont typeface="Arial,Sans-Serif" panose="020B0604020202020204" pitchFamily="34" charset="0"/>
              <a:buChar char="•"/>
            </a:pPr>
            <a:r>
              <a:rPr lang="en-GB" i="1">
                <a:latin typeface="Hind Vadodara"/>
                <a:cs typeface="Hind Vadodara"/>
              </a:rPr>
              <a:t>Topic guide:</a:t>
            </a:r>
            <a:br>
              <a:rPr lang="en-GB" i="1">
                <a:latin typeface="Hind Vadodara"/>
                <a:cs typeface="Hind Vadodara"/>
              </a:rPr>
            </a:br>
            <a:endParaRPr lang="en-GB">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For each session, we followed a semi-structured topic guide. We asked children about money and household income, local services, their community, education, and leisure. This aligned with topics covered in </a:t>
            </a:r>
            <a:r>
              <a:rPr lang="en-GB">
                <a:latin typeface="Hind Vadodara"/>
                <a:cs typeface="Hind Vadodara"/>
                <a:hlinkClick r:id="rId2" action="ppaction://hlinksldjump"/>
              </a:rPr>
              <a:t>previous research.</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The topic guide used, and the information sheet provided to children, was agreed with the Child Poverty Unit.</a:t>
            </a:r>
            <a:endParaRPr lang="en-GB"/>
          </a:p>
          <a:p>
            <a:pPr lvl="1">
              <a:buFont typeface="Arial" panose="020B0604020202020204" pitchFamily="34" charset="0"/>
              <a:buChar char="•"/>
            </a:pPr>
            <a:endParaRPr lang="en-GB">
              <a:latin typeface="Hind Vadodara"/>
              <a:cs typeface="Hind Vadodara"/>
            </a:endParaRPr>
          </a:p>
        </p:txBody>
      </p:sp>
      <p:sp>
        <p:nvSpPr>
          <p:cNvPr id="4" name="TextBox 3">
            <a:extLst>
              <a:ext uri="{FF2B5EF4-FFF2-40B4-BE49-F238E27FC236}">
                <a16:creationId xmlns:a16="http://schemas.microsoft.com/office/drawing/2014/main" id="{E0B911E1-4ADE-EB59-8509-AC7B41FBE6D4}"/>
              </a:ext>
            </a:extLst>
          </p:cNvPr>
          <p:cNvSpPr txBox="1"/>
          <p:nvPr/>
        </p:nvSpPr>
        <p:spPr>
          <a:xfrm>
            <a:off x="0" y="12680"/>
            <a:ext cx="6121400" cy="461665"/>
          </a:xfrm>
          <a:prstGeom prst="rect">
            <a:avLst/>
          </a:prstGeom>
          <a:noFill/>
        </p:spPr>
        <p:txBody>
          <a:bodyPr wrap="square">
            <a:spAutoFit/>
          </a:bodyPr>
          <a:lstStyle/>
          <a:p>
            <a:r>
              <a:rPr lang="en-GB" sz="2400" b="1">
                <a:latin typeface="Hind Vadodara"/>
                <a:cs typeface="Hind Vadodara"/>
              </a:rPr>
              <a:t>Methodology: Qualitative data</a:t>
            </a:r>
            <a:endParaRPr lang="en-GB" sz="2400" b="1">
              <a:effectLst/>
              <a:latin typeface="Hind Vadodara"/>
              <a:cs typeface="Hind Vadodara"/>
            </a:endParaRPr>
          </a:p>
        </p:txBody>
      </p:sp>
    </p:spTree>
    <p:extLst>
      <p:ext uri="{BB962C8B-B14F-4D97-AF65-F5344CB8AC3E}">
        <p14:creationId xmlns:p14="http://schemas.microsoft.com/office/powerpoint/2010/main" val="220563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82BBCDF-34E9-DA4C-4EB6-7E08E5DE51A2}"/>
              </a:ext>
            </a:extLst>
          </p:cNvPr>
          <p:cNvSpPr txBox="1"/>
          <p:nvPr/>
        </p:nvSpPr>
        <p:spPr>
          <a:xfrm>
            <a:off x="217191" y="1966097"/>
            <a:ext cx="11324492" cy="2585323"/>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b="1">
                <a:latin typeface="Hind Vadodara" panose="02000000000000000000" pitchFamily="2" charset="0"/>
                <a:cs typeface="Hind Vadodara" panose="02000000000000000000" pitchFamily="2" charset="0"/>
              </a:rPr>
              <a:t>RQ1: </a:t>
            </a:r>
            <a:r>
              <a:rPr lang="en-GB" sz="1800">
                <a:effectLst/>
                <a:latin typeface="Hind Vadodara" panose="02000000000000000000" pitchFamily="2" charset="0"/>
                <a:cs typeface="Hind Vadodara" panose="02000000000000000000" pitchFamily="2" charset="0"/>
              </a:rPr>
              <a:t>What is it like to be a child living in poverty? </a:t>
            </a: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sz="1800" b="1">
                <a:effectLst/>
                <a:latin typeface="Hind Vadodara" panose="02000000000000000000" pitchFamily="2" charset="0"/>
                <a:cs typeface="Hind Vadodara" panose="02000000000000000000" pitchFamily="2" charset="0"/>
              </a:rPr>
              <a:t>RQ2: </a:t>
            </a:r>
            <a:r>
              <a:rPr lang="en-GB" sz="1800">
                <a:effectLst/>
                <a:latin typeface="Hind Vadodara" panose="02000000000000000000" pitchFamily="2" charset="0"/>
                <a:cs typeface="Hind Vadodara" panose="02000000000000000000" pitchFamily="2" charset="0"/>
              </a:rPr>
              <a:t>What essential costs affect children experiencing poverty the most? How does it impact the way the children and their families are living? </a:t>
            </a:r>
          </a:p>
          <a:p>
            <a:pPr marL="285750" indent="-285750">
              <a:buFont typeface="Arial" panose="020B0604020202020204" pitchFamily="34" charset="0"/>
              <a:buChar char="•"/>
            </a:pPr>
            <a:endParaRPr lang="en-GB" b="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b="1">
                <a:latin typeface="Hind Vadodara" panose="02000000000000000000" pitchFamily="2" charset="0"/>
                <a:cs typeface="Hind Vadodara" panose="02000000000000000000" pitchFamily="2" charset="0"/>
              </a:rPr>
              <a:t>RQ3: </a:t>
            </a:r>
            <a:r>
              <a:rPr lang="en-US" sz="1800">
                <a:effectLst/>
                <a:latin typeface="Hind Vadodara" panose="02000000000000000000" pitchFamily="2" charset="0"/>
                <a:cs typeface="Hind Vadodara" panose="02000000000000000000" pitchFamily="2" charset="0"/>
              </a:rPr>
              <a:t>How do children with experience of poverty think that services can be improved to reduce the impact poverty has on their lives?</a:t>
            </a:r>
          </a:p>
          <a:p>
            <a:pPr marL="285750" indent="-285750">
              <a:buFont typeface="Arial" panose="020B0604020202020204" pitchFamily="34" charset="0"/>
              <a:buChar char="•"/>
            </a:pPr>
            <a:endParaRPr lang="en-US">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US" b="1">
                <a:latin typeface="Hind Vadodara" panose="02000000000000000000" pitchFamily="2" charset="0"/>
                <a:cs typeface="Hind Vadodara" panose="02000000000000000000" pitchFamily="2" charset="0"/>
              </a:rPr>
              <a:t>RQ4: </a:t>
            </a:r>
            <a:r>
              <a:rPr lang="en-US">
                <a:latin typeface="Hind Vadodara" panose="02000000000000000000" pitchFamily="2" charset="0"/>
                <a:cs typeface="Hind Vadodara" panose="02000000000000000000" pitchFamily="2" charset="0"/>
              </a:rPr>
              <a:t>How do the answers to these questions vary for different groups of children?</a:t>
            </a:r>
            <a:endParaRPr lang="en-US" b="1">
              <a:latin typeface="Aptos" panose="020B0004020202020204" pitchFamily="34" charset="0"/>
            </a:endParaRPr>
          </a:p>
        </p:txBody>
      </p:sp>
      <p:sp>
        <p:nvSpPr>
          <p:cNvPr id="3" name="Title 5">
            <a:extLst>
              <a:ext uri="{FF2B5EF4-FFF2-40B4-BE49-F238E27FC236}">
                <a16:creationId xmlns:a16="http://schemas.microsoft.com/office/drawing/2014/main" id="{1F75FDAA-4177-F77B-62E1-D73716C39DAB}"/>
              </a:ext>
            </a:extLst>
          </p:cNvPr>
          <p:cNvSpPr txBox="1">
            <a:spLocks/>
          </p:cNvSpPr>
          <p:nvPr/>
        </p:nvSpPr>
        <p:spPr>
          <a:xfrm>
            <a:off x="134245" y="441240"/>
            <a:ext cx="6320742" cy="391988"/>
          </a:xfrm>
          <a:prstGeom prst="rect">
            <a:avLst/>
          </a:prstGeom>
        </p:spPr>
        <p:txBody>
          <a:bodyPr lIns="91440" tIns="45720" rIns="91440" bIns="45720" anchor="t"/>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Research Questions</a:t>
            </a:r>
          </a:p>
        </p:txBody>
      </p:sp>
      <p:sp>
        <p:nvSpPr>
          <p:cNvPr id="4" name="TextBox 3">
            <a:extLst>
              <a:ext uri="{FF2B5EF4-FFF2-40B4-BE49-F238E27FC236}">
                <a16:creationId xmlns:a16="http://schemas.microsoft.com/office/drawing/2014/main" id="{4A6286C3-92B3-62F8-CF50-AE6C7893CB5B}"/>
              </a:ext>
            </a:extLst>
          </p:cNvPr>
          <p:cNvSpPr txBox="1"/>
          <p:nvPr/>
        </p:nvSpPr>
        <p:spPr>
          <a:xfrm>
            <a:off x="217191" y="1189288"/>
            <a:ext cx="11324492" cy="646331"/>
          </a:xfrm>
          <a:prstGeom prst="rect">
            <a:avLst/>
          </a:prstGeom>
          <a:noFill/>
          <a:ln w="127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latin typeface="Hind Vadodara" panose="02000000000000000000" pitchFamily="2" charset="0"/>
                <a:cs typeface="Hind Vadodara" panose="02000000000000000000" pitchFamily="2" charset="0"/>
              </a:rPr>
              <a:t>Research aim: </a:t>
            </a:r>
            <a:r>
              <a:rPr lang="en-GB" sz="1800" b="1">
                <a:effectLst/>
                <a:latin typeface="Hind Vadodara" panose="02000000000000000000" pitchFamily="2" charset="0"/>
                <a:cs typeface="Hind Vadodara" panose="02000000000000000000" pitchFamily="2" charset="0"/>
              </a:rPr>
              <a:t>To understand how poverty affects the lives of the children </a:t>
            </a:r>
            <a:r>
              <a:rPr lang="en-GB" b="1">
                <a:latin typeface="Hind Vadodara" panose="02000000000000000000" pitchFamily="2" charset="0"/>
                <a:cs typeface="Hind Vadodara" panose="02000000000000000000" pitchFamily="2" charset="0"/>
              </a:rPr>
              <a:t>who</a:t>
            </a:r>
            <a:r>
              <a:rPr lang="en-GB" sz="1800" b="1">
                <a:effectLst/>
                <a:latin typeface="Hind Vadodara" panose="02000000000000000000" pitchFamily="2" charset="0"/>
                <a:cs typeface="Hind Vadodara" panose="02000000000000000000" pitchFamily="2" charset="0"/>
              </a:rPr>
              <a:t> experience it and what they think can be done to reduce that impact.</a:t>
            </a:r>
            <a:endParaRPr lang="en-GB" b="1"/>
          </a:p>
        </p:txBody>
      </p:sp>
    </p:spTree>
    <p:extLst>
      <p:ext uri="{BB962C8B-B14F-4D97-AF65-F5344CB8AC3E}">
        <p14:creationId xmlns:p14="http://schemas.microsoft.com/office/powerpoint/2010/main" val="60299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1E30-5FFF-983A-1562-1C3152FE2CF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646B264-2B16-EC53-BD99-AFE3A4AE50D8}"/>
              </a:ext>
            </a:extLst>
          </p:cNvPr>
          <p:cNvSpPr txBox="1"/>
          <p:nvPr/>
        </p:nvSpPr>
        <p:spPr>
          <a:xfrm>
            <a:off x="0" y="0"/>
            <a:ext cx="12191999" cy="683264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Methodology: Qualitative data</a:t>
            </a:r>
            <a:endParaRPr lang="en-GB" sz="2400" b="1">
              <a:effectLst/>
              <a:latin typeface="Hind Vadodara"/>
              <a:cs typeface="Hind Vadodara"/>
            </a:endParaRPr>
          </a:p>
          <a:p>
            <a:pPr marL="742950" lvl="1" indent="-285750">
              <a:buFont typeface="Courier New,monospace" panose="020B0604020202020204" pitchFamily="34" charset="0"/>
              <a:buChar char="o"/>
            </a:pPr>
            <a:endParaRPr lang="en-GB">
              <a:latin typeface="Hind Vadodara"/>
              <a:cs typeface="Hind Vadodara"/>
            </a:endParaRPr>
          </a:p>
          <a:p>
            <a:pPr marL="285750" indent="-285750">
              <a:buFont typeface="Arial,Sans-Serif" panose="020B0604020202020204" pitchFamily="34" charset="0"/>
              <a:buChar char="•"/>
            </a:pPr>
            <a:r>
              <a:rPr lang="en-GB" i="1">
                <a:latin typeface="Hind Vadodara"/>
                <a:cs typeface="Hind Vadodara"/>
              </a:rPr>
              <a:t>Sensitivity:</a:t>
            </a:r>
            <a:br>
              <a:rPr lang="en-US"/>
            </a:b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Participants were informed about the aims of the research and its intended use by the Child Poverty Unit. </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Children could share as much or as little as they liked of their experiences. To ensure that participants felt comfortable, we did not use potentially stigmatising language such as “being poor” or “not having enough money”. </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Instead, we asked participants about what they need to be happy, healthy, safe, and learning, and what they wished they had/could do. As such, any use of the above terms, or more general self-identification with poverty, was a choice made by the individual child. </a:t>
            </a:r>
            <a:endParaRPr lang="en-US">
              <a:latin typeface="Hind Vadodara"/>
              <a:cs typeface="Hind Vadodara"/>
            </a:endParaRPr>
          </a:p>
          <a:p>
            <a:pPr marL="742950" lvl="1" indent="-285750">
              <a:buFont typeface="Courier New,monospace" panose="020B0604020202020204" pitchFamily="34" charset="0"/>
              <a:buChar char="o"/>
            </a:pPr>
            <a:endParaRPr lang="en-GB">
              <a:latin typeface="Hind Vadodara"/>
              <a:cs typeface="Hind Vadodara"/>
            </a:endParaRPr>
          </a:p>
          <a:p>
            <a:pPr marL="285750" indent="-285750">
              <a:buFont typeface="Arial,Sans-Serif" panose="020B0604020202020204" pitchFamily="34" charset="0"/>
              <a:buChar char="•"/>
            </a:pPr>
            <a:r>
              <a:rPr lang="en-GB" i="1">
                <a:latin typeface="Hind Vadodara"/>
                <a:cs typeface="Hind Vadodara"/>
              </a:rPr>
              <a:t>Ethics:</a:t>
            </a:r>
            <a:br>
              <a:rPr lang="en-GB" i="1">
                <a:latin typeface="Hind Vadodara"/>
                <a:cs typeface="Hind Vadodara"/>
              </a:rPr>
            </a:br>
            <a:endParaRPr lang="en-GB">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All participants gave informed consent. They were assured that their contributions would remain anonymous, unless there were any safeguarding concerns, and they were told that the session could be stopped at any time. </a:t>
            </a:r>
            <a:endParaRPr lang="en-GB">
              <a:latin typeface="Calibri" panose="020F0502020204030204"/>
              <a:ea typeface="Calibri" panose="020F0502020204030204"/>
              <a:cs typeface="Calibri" panose="020F0502020204030204"/>
            </a:endParaRPr>
          </a:p>
          <a:p>
            <a:pPr marL="742950" lvl="1" indent="-285750">
              <a:buFont typeface="Courier New,monospace" panose="020B0604020202020204" pitchFamily="34" charset="0"/>
              <a:buChar char="o"/>
            </a:pPr>
            <a:r>
              <a:rPr lang="en-GB">
                <a:latin typeface="Hind Vadodara"/>
                <a:cs typeface="Hind Vadodara"/>
              </a:rPr>
              <a:t>Participants were reminded that there were no right or wrong answers, and they did not have to answer any questions if they did not want to. They were told who they should speak to if they changed their mind about being part of the research, so that the relevant gatekeeper could inform us before the end of March 2025. </a:t>
            </a:r>
            <a:endParaRPr lang="en-GB">
              <a:latin typeface="Calibri" panose="020F0502020204030204"/>
              <a:ea typeface="Calibri" panose="020F0502020204030204"/>
              <a:cs typeface="Calibri" panose="020F0502020204030204"/>
            </a:endParaRPr>
          </a:p>
          <a:p>
            <a:pPr marL="742950" lvl="1" indent="-285750">
              <a:buFont typeface="Courier New,monospace" panose="020B0604020202020204" pitchFamily="34" charset="0"/>
              <a:buChar char="o"/>
            </a:pPr>
            <a:r>
              <a:rPr lang="en-GB">
                <a:latin typeface="Hind Vadodara"/>
                <a:ea typeface="Calibri" panose="020F0502020204030204"/>
                <a:cs typeface="Hind Vadodara"/>
              </a:rPr>
              <a:t>Participants were told that they could leave at any time, without giving a reason. If not directly involved in the session, gatekeepers were also on hand for if any children appeared distressed by the conversation. Where relevant, participants were also given a leaflet for the Office's </a:t>
            </a:r>
            <a:r>
              <a:rPr lang="en-GB">
                <a:latin typeface="Hind Vadodara"/>
                <a:ea typeface="Calibri" panose="020F0502020204030204"/>
                <a:cs typeface="Hind Vadodara"/>
                <a:hlinkClick r:id="rId2"/>
              </a:rPr>
              <a:t>Help at Hand service</a:t>
            </a:r>
            <a:r>
              <a:rPr lang="en-GB">
                <a:latin typeface="Hind Vadodara"/>
                <a:ea typeface="Calibri" panose="020F0502020204030204"/>
                <a:cs typeface="Hind Vadodara"/>
              </a:rPr>
              <a:t> at the end of the session.</a:t>
            </a:r>
            <a:endParaRPr lang="en-GB">
              <a:ea typeface="Calibri" panose="020F0502020204030204"/>
              <a:cs typeface="Calibri" panose="020F0502020204030204"/>
            </a:endParaRPr>
          </a:p>
          <a:p>
            <a:pPr marL="742950" lvl="1" indent="-285750">
              <a:buFont typeface="Courier New,monospace" panose="020B0604020202020204" pitchFamily="34" charset="0"/>
              <a:buChar char="o"/>
            </a:pPr>
            <a:endParaRPr lang="en-GB">
              <a:latin typeface="Calibri" panose="020F0502020204030204"/>
              <a:ea typeface="Calibri" panose="020F0502020204030204"/>
              <a:cs typeface="Calibri" panose="020F0502020204030204"/>
            </a:endParaRPr>
          </a:p>
          <a:p>
            <a:pPr marL="742950" lvl="1" indent="-285750">
              <a:buFont typeface="Courier New,monospace" panose="020B0604020202020204" pitchFamily="34" charset="0"/>
              <a:buChar char="o"/>
            </a:pPr>
            <a:endParaRPr lang="en-GB">
              <a:latin typeface="Hind Vadodara"/>
              <a:cs typeface="Hind Vadodara"/>
            </a:endParaRPr>
          </a:p>
          <a:p>
            <a:pPr lvl="1">
              <a:buFont typeface="Arial" panose="020B0604020202020204" pitchFamily="34" charset="0"/>
              <a:buChar char="•"/>
            </a:pPr>
            <a:endParaRPr lang="en-GB">
              <a:latin typeface="Hind Vadodara"/>
              <a:cs typeface="Hind Vadodara"/>
            </a:endParaRPr>
          </a:p>
        </p:txBody>
      </p:sp>
    </p:spTree>
    <p:extLst>
      <p:ext uri="{BB962C8B-B14F-4D97-AF65-F5344CB8AC3E}">
        <p14:creationId xmlns:p14="http://schemas.microsoft.com/office/powerpoint/2010/main" val="124240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A6AE6-D5C8-BC39-867F-6E7636AFE26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66E28D4-D03F-C36D-C1FE-CFF508D13820}"/>
              </a:ext>
            </a:extLst>
          </p:cNvPr>
          <p:cNvSpPr txBox="1"/>
          <p:nvPr/>
        </p:nvSpPr>
        <p:spPr>
          <a:xfrm>
            <a:off x="0" y="0"/>
            <a:ext cx="12191999" cy="489364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Methodology: Qualitative data</a:t>
            </a:r>
            <a:endParaRPr lang="en-GB" sz="2400" b="1">
              <a:effectLst/>
              <a:latin typeface="Hind Vadodara"/>
              <a:cs typeface="Hind Vadodara"/>
            </a:endParaRPr>
          </a:p>
          <a:p>
            <a:pPr marL="742950" lvl="1" indent="-285750">
              <a:buFont typeface="Courier New" panose="020B0604020202020204" pitchFamily="34" charset="0"/>
              <a:buChar char="o"/>
            </a:pPr>
            <a:endParaRPr lang="en-GB">
              <a:latin typeface="Hind Vadodara" panose="02000000000000000000" pitchFamily="2" charset="0"/>
              <a:ea typeface="Calibri"/>
              <a:cs typeface="Hind Vadodara" panose="02000000000000000000" pitchFamily="2" charset="0"/>
            </a:endParaRPr>
          </a:p>
          <a:p>
            <a:pPr lvl="1"/>
            <a:endParaRPr lang="en-GB">
              <a:latin typeface="Hind Vadodara"/>
              <a:ea typeface="Calibri"/>
              <a:cs typeface="Hind Vadodara"/>
            </a:endParaRPr>
          </a:p>
          <a:p>
            <a:pPr marL="285750" indent="-285750">
              <a:buFont typeface="Arial,Sans-Serif" panose="020B0604020202020204" pitchFamily="34" charset="0"/>
              <a:buChar char="•"/>
            </a:pPr>
            <a:r>
              <a:rPr lang="en-GB" i="1">
                <a:latin typeface="Hind Vadodara"/>
                <a:cs typeface="Hind Vadodara"/>
              </a:rPr>
              <a:t>Analysis and transcription:</a:t>
            </a:r>
            <a:br>
              <a:rPr lang="en-GB" i="1">
                <a:latin typeface="Hind Vadodara"/>
                <a:cs typeface="Hind Vadodara"/>
              </a:rPr>
            </a:br>
            <a:endParaRPr lang="en-GB">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Alongside handwritten notes, each session was audio recorded and transcribed using an online transcription tool.</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A thematic framework was developed based on our research questions and familiarisation with data from the initial focus groups. </a:t>
            </a:r>
            <a:endParaRPr lang="en-US">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After each session, themes and sub-themes were identified. Quotes were corrected and extracted from the transcript. For this report, quotes were selected that were illustrative of the points being made and representative of the patterns in the data. </a:t>
            </a:r>
            <a:endParaRPr lang="en-US" sz="1800">
              <a:effectLst/>
              <a:latin typeface="Hind Vadodara"/>
              <a:cs typeface="Hind Vadodara"/>
            </a:endParaRPr>
          </a:p>
          <a:p>
            <a:endParaRPr lang="en-GB"/>
          </a:p>
          <a:p>
            <a:pPr marL="285750" indent="-285750">
              <a:buFont typeface="Arial,Sans-Serif"/>
              <a:buChar char="•"/>
            </a:pPr>
            <a:r>
              <a:rPr lang="en-GB" b="1">
                <a:latin typeface="Hind Vadodara"/>
                <a:ea typeface="Calibri"/>
                <a:cs typeface="Hind Vadodara"/>
              </a:rPr>
              <a:t>Positionality: </a:t>
            </a:r>
            <a:r>
              <a:rPr lang="en-GB">
                <a:latin typeface="Hind Vadodara"/>
                <a:ea typeface="Calibri"/>
                <a:cs typeface="Hind Vadodara"/>
              </a:rPr>
              <a:t>Our research team primarily consisted of white women from the South of England with higher education qualifications. We are aware that this may have influenced reception from certain groups, whereby different answers might have been elicited by a more diverse team. </a:t>
            </a:r>
            <a:br>
              <a:rPr lang="en-GB" i="1">
                <a:latin typeface="Hind Vadodara"/>
                <a:ea typeface="Calibri"/>
                <a:cs typeface="Hind Vadodara"/>
              </a:rPr>
            </a:br>
            <a:endParaRPr lang="en-GB">
              <a:latin typeface="Hind Vadodara"/>
              <a:ea typeface="Calibri"/>
              <a:cs typeface="Hind Vadodara"/>
            </a:endParaRPr>
          </a:p>
          <a:p>
            <a:pPr marL="285750" indent="-285750">
              <a:buFont typeface="Arial,Sans-Serif"/>
              <a:buChar char="•"/>
            </a:pPr>
            <a:endParaRPr lang="en-US">
              <a:latin typeface="Hind Vadodara"/>
              <a:ea typeface="Calibri"/>
              <a:cs typeface="Hind Vadodara"/>
            </a:endParaRPr>
          </a:p>
        </p:txBody>
      </p:sp>
    </p:spTree>
    <p:extLst>
      <p:ext uri="{BB962C8B-B14F-4D97-AF65-F5344CB8AC3E}">
        <p14:creationId xmlns:p14="http://schemas.microsoft.com/office/powerpoint/2010/main" val="104536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E394-8949-AE62-6163-982EBFC67D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0B2F0E-A4AB-F1BE-B8FF-5A2B31A26661}"/>
              </a:ext>
            </a:extLst>
          </p:cNvPr>
          <p:cNvSpPr txBox="1"/>
          <p:nvPr/>
        </p:nvSpPr>
        <p:spPr>
          <a:xfrm>
            <a:off x="1" y="0"/>
            <a:ext cx="12191999" cy="65556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Methodology: Existing Quantitative data</a:t>
            </a:r>
            <a:endParaRPr lang="en-GB" sz="2400" b="1">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i="1">
                <a:latin typeface="Hind Vadodara"/>
                <a:cs typeface="Hind Vadodara"/>
              </a:rPr>
              <a:t>The Big Ambition Survey:</a:t>
            </a:r>
            <a:br>
              <a:rPr lang="en-GB" i="1">
                <a:latin typeface="Hind Vadodara"/>
                <a:cs typeface="Hind Vadodara"/>
              </a:rPr>
            </a:br>
            <a:endParaRPr lang="en-GB" i="1">
              <a:latin typeface="Hind Vadodara"/>
              <a:cs typeface="Hind Vadodara"/>
            </a:endParaRPr>
          </a:p>
          <a:p>
            <a:pPr marL="742950" lvl="1" indent="-285750">
              <a:buFont typeface="Courier New" panose="020B0604020202020204" pitchFamily="34" charset="0"/>
              <a:buChar char="o"/>
            </a:pPr>
            <a:r>
              <a:rPr lang="en-GB">
                <a:latin typeface="Hind Vadodara"/>
                <a:cs typeface="Hind Vadodara"/>
              </a:rPr>
              <a:t>Between September 2023 and January 2024, independent of the work commissioned by CPU, the Office conducted The Big Ambition survey. </a:t>
            </a:r>
            <a:endParaRPr lang="en-GB">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r>
              <a:rPr lang="en-GB">
                <a:latin typeface="Hind Vadodara"/>
                <a:cs typeface="Hind Vadodara"/>
              </a:rPr>
              <a:t>All children in England aged 6 to 17-year-olds, as well as 18-year-olds in education, were invited to take part.   </a:t>
            </a:r>
            <a:endParaRPr lang="en-GB">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r>
              <a:rPr lang="en-GB">
                <a:latin typeface="Hind Vadodara"/>
                <a:cs typeface="Hind Vadodara"/>
              </a:rPr>
              <a:t>253,000 responses were received, either directly from children, or from adults reporting on their behalf.</a:t>
            </a:r>
            <a:endParaRPr lang="en-GB">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r>
              <a:rPr lang="en-GB">
                <a:latin typeface="Hind Vadodara"/>
                <a:cs typeface="Hind Vadodara"/>
              </a:rPr>
              <a:t>All respondents were presented with a series of Likert scale statements, to which they were invited to agree or disagree. </a:t>
            </a:r>
            <a:endParaRPr lang="en-GB">
              <a:latin typeface="Calibri" panose="020F0502020204030204"/>
              <a:ea typeface="Calibri" panose="020F0502020204030204"/>
              <a:cs typeface="Calibri" panose="020F0502020204030204"/>
            </a:endParaRPr>
          </a:p>
          <a:p>
            <a:pPr marL="742950" lvl="1" indent="-285750">
              <a:buFont typeface="Courier New" panose="020B0604020202020204" pitchFamily="34" charset="0"/>
              <a:buChar char="o"/>
            </a:pPr>
            <a:endParaRPr lang="en-GB">
              <a:latin typeface="Hind Vadodara"/>
              <a:cs typeface="Hind Vadodara"/>
            </a:endParaRPr>
          </a:p>
          <a:p>
            <a:pPr marL="285750" indent="-285750">
              <a:buFont typeface="Arial,Sans-Serif" panose="020B0604020202020204" pitchFamily="34" charset="0"/>
              <a:buChar char="•"/>
            </a:pPr>
            <a:r>
              <a:rPr lang="en-GB" i="1">
                <a:latin typeface="Hind Vadodara"/>
                <a:cs typeface="Hind Vadodara"/>
              </a:rPr>
              <a:t>Poverty-related data:</a:t>
            </a:r>
            <a:br>
              <a:rPr lang="en-GB" i="1">
                <a:latin typeface="Hind Vadodara"/>
                <a:cs typeface="Hind Vadodara"/>
              </a:rPr>
            </a:br>
            <a:endParaRPr lang="en-GB">
              <a:latin typeface="Hind Vadodara"/>
              <a:cs typeface="Hind Vadodara"/>
            </a:endParaRPr>
          </a:p>
          <a:p>
            <a:pPr marL="742950" lvl="1" indent="-285750">
              <a:buFont typeface="Courier New,monospace" panose="020B0604020202020204" pitchFamily="34" charset="0"/>
              <a:buChar char="o"/>
            </a:pPr>
            <a:r>
              <a:rPr lang="en-GB">
                <a:latin typeface="Hind Vadodara"/>
                <a:cs typeface="Hind Vadodara"/>
              </a:rPr>
              <a:t>The survey did not explicitly ask children about poverty. Instead, we have made three comparisons to use as a proxy to identify children from lower-income backgrounds:  </a:t>
            </a:r>
            <a:endParaRPr lang="en-GB">
              <a:latin typeface="Calibri" panose="020F0502020204030204"/>
              <a:ea typeface="Calibri" panose="020F0502020204030204"/>
              <a:cs typeface="Calibri" panose="020F0502020204030204"/>
            </a:endParaRPr>
          </a:p>
          <a:p>
            <a:pPr marL="1200150" lvl="2" indent="-285750">
              <a:buFont typeface="Wingdings" panose="020B0604020202020204" pitchFamily="34" charset="0"/>
              <a:buChar char="§"/>
            </a:pPr>
            <a:r>
              <a:rPr lang="en-GB">
                <a:latin typeface="Hind Vadodara"/>
                <a:cs typeface="Hind Vadodara"/>
              </a:rPr>
              <a:t>Respondents who disagreed that their family have everything they need to support them, compared to those who agreed. </a:t>
            </a:r>
            <a:endParaRPr lang="en-GB">
              <a:latin typeface="Calibri" panose="020F0502020204030204"/>
              <a:ea typeface="Calibri" panose="020F0502020204030204"/>
              <a:cs typeface="Calibri" panose="020F0502020204030204"/>
            </a:endParaRPr>
          </a:p>
          <a:p>
            <a:pPr marL="1200150" lvl="2" indent="-285750">
              <a:buFont typeface="Wingdings" panose="020B0604020202020204" pitchFamily="34" charset="0"/>
              <a:buChar char="§"/>
            </a:pPr>
            <a:r>
              <a:rPr lang="en-GB">
                <a:latin typeface="Hind Vadodara"/>
                <a:cs typeface="Hind Vadodara"/>
              </a:rPr>
              <a:t>Respondents who disagreed that they have the same opportunities as other children, compared to those who agreed. </a:t>
            </a:r>
            <a:endParaRPr lang="en-GB">
              <a:latin typeface="Calibri" panose="020F0502020204030204"/>
              <a:ea typeface="Calibri" panose="020F0502020204030204"/>
              <a:cs typeface="Calibri" panose="020F0502020204030204"/>
            </a:endParaRPr>
          </a:p>
          <a:p>
            <a:pPr marL="1200150" lvl="2" indent="-285750">
              <a:buFont typeface="Wingdings" panose="020B0604020202020204" pitchFamily="34" charset="0"/>
              <a:buChar char="§"/>
            </a:pPr>
            <a:r>
              <a:rPr lang="en-GB">
                <a:latin typeface="Hind Vadodara"/>
                <a:cs typeface="Hind Vadodara"/>
              </a:rPr>
              <a:t>Respondents from schools in the most deprived areas (defined as those where the income deprivation (IDACI) of the median pupil is in the 1st decile), compared to those in the least deprived areas (10th IDACI decile). </a:t>
            </a:r>
          </a:p>
          <a:p>
            <a:pPr marL="742950" lvl="1" indent="-285750">
              <a:buFont typeface="Courier New,monospace" panose="020B0604020202020204" pitchFamily="34" charset="0"/>
              <a:buChar char="o"/>
            </a:pPr>
            <a:endParaRPr lang="en-GB">
              <a:latin typeface="Hind Vadodara"/>
              <a:ea typeface="Calibri" panose="020F0502020204030204"/>
              <a:cs typeface="Hind Vadodara"/>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154816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FF48B5-D5E7-F04C-0BAA-448F26465D6A}"/>
              </a:ext>
            </a:extLst>
          </p:cNvPr>
          <p:cNvSpPr>
            <a:spLocks noGrp="1"/>
          </p:cNvSpPr>
          <p:nvPr>
            <p:ph type="body" sz="quarter" idx="10"/>
          </p:nvPr>
        </p:nvSpPr>
        <p:spPr>
          <a:xfrm>
            <a:off x="240964" y="1173454"/>
            <a:ext cx="11559705" cy="730162"/>
          </a:xfrm>
        </p:spPr>
        <p:txBody>
          <a:bodyPr/>
          <a:lstStyle/>
          <a:p>
            <a:r>
              <a:rPr lang="en-GB">
                <a:latin typeface="Hind Vadodara"/>
                <a:cs typeface="Hind Vadodara"/>
              </a:rPr>
              <a:t>Research Findings</a:t>
            </a:r>
            <a:endParaRPr lang="en-GB"/>
          </a:p>
        </p:txBody>
      </p:sp>
      <p:sp>
        <p:nvSpPr>
          <p:cNvPr id="3" name="Title 5">
            <a:extLst>
              <a:ext uri="{FF2B5EF4-FFF2-40B4-BE49-F238E27FC236}">
                <a16:creationId xmlns:a16="http://schemas.microsoft.com/office/drawing/2014/main" id="{8C5419B1-382E-85B6-3653-C196CBDB30D1}"/>
              </a:ext>
            </a:extLst>
          </p:cNvPr>
          <p:cNvSpPr txBox="1">
            <a:spLocks/>
          </p:cNvSpPr>
          <p:nvPr/>
        </p:nvSpPr>
        <p:spPr>
          <a:xfrm>
            <a:off x="240964" y="2107028"/>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Hind Vadodara" panose="02000000000000000000" pitchFamily="2" charset="0"/>
                <a:ea typeface="+mn-ea"/>
                <a:cs typeface="Hind Vadodara" panose="02000000000000000000" pitchFamily="2" charset="0"/>
              </a:rPr>
              <a:t>RQ1: </a:t>
            </a:r>
            <a:r>
              <a:rPr lang="en-GB" b="1">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419968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95AEB290-B1C9-E93E-901A-536D4EDC5B8B}"/>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F7898B64-9D30-EA0D-F680-524FA23D460C}"/>
              </a:ext>
            </a:extLst>
          </p:cNvPr>
          <p:cNvSpPr txBox="1">
            <a:spLocks/>
          </p:cNvSpPr>
          <p:nvPr/>
        </p:nvSpPr>
        <p:spPr>
          <a:xfrm>
            <a:off x="2038925" y="2759541"/>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Social &amp; emotional impact</a:t>
            </a:r>
            <a:endParaRPr lang="en-US"/>
          </a:p>
        </p:txBody>
      </p:sp>
      <p:sp>
        <p:nvSpPr>
          <p:cNvPr id="3" name="Title 5">
            <a:extLst>
              <a:ext uri="{FF2B5EF4-FFF2-40B4-BE49-F238E27FC236}">
                <a16:creationId xmlns:a16="http://schemas.microsoft.com/office/drawing/2014/main" id="{C4F6C85F-AE4E-1D17-C52F-6F949B1DE05B}"/>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65035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39775-30FC-FF44-2E9C-B6A7ADDA3996}"/>
              </a:ext>
            </a:extLst>
          </p:cNvPr>
          <p:cNvSpPr txBox="1"/>
          <p:nvPr/>
        </p:nvSpPr>
        <p:spPr>
          <a:xfrm>
            <a:off x="0" y="112233"/>
            <a:ext cx="12192000" cy="4339650"/>
          </a:xfrm>
          <a:prstGeom prst="rect">
            <a:avLst/>
          </a:prstGeom>
          <a:noFill/>
        </p:spPr>
        <p:txBody>
          <a:bodyPr wrap="square" lIns="91440" tIns="45720" rIns="91440" bIns="45720" anchor="t">
            <a:spAutoFit/>
          </a:bodyPr>
          <a:lstStyle/>
          <a:p>
            <a:r>
              <a:rPr lang="en-GB" sz="2400" b="1">
                <a:latin typeface="Hind Vadodara"/>
                <a:cs typeface="Hind Vadodara"/>
              </a:rPr>
              <a:t>Emotional impact</a:t>
            </a:r>
          </a:p>
          <a:p>
            <a:endParaRPr lang="en-GB"/>
          </a:p>
          <a:p>
            <a:r>
              <a:rPr lang="en-GB">
                <a:latin typeface="Hind Vadodara"/>
                <a:cs typeface="Hind Vadodara"/>
              </a:rPr>
              <a:t>Children and young people reported that, although they may be dealing with financial difficulties at home, they often mask their struggles.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13: In some homes it might be tough. They might have a smiley face but inside it’s really, really tough.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young person reflected that many others in her situation hide their struggles and find it difficult or feel too ashamed to talk about how they are feeling, to the point that they feel others don’t or can’t appreciate the extent to which they are suffering.</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I feel like it's a thing that a lot of people aren't very open to talk about it because [they] are just </a:t>
            </a:r>
          </a:p>
          <a:p>
            <a:pPr lvl="1"/>
            <a:r>
              <a:rPr lang="en-GB" i="1">
                <a:solidFill>
                  <a:schemeClr val="accent1"/>
                </a:solidFill>
                <a:latin typeface="Hind Vadodara"/>
                <a:cs typeface="Hind Vadodara"/>
              </a:rPr>
              <a:t>embarrassed about their home lives... [they] need to be told it’s perfectly alright…and people that don't have problems…need an understanding of what it's like, because a lot of people know that </a:t>
            </a:r>
          </a:p>
          <a:p>
            <a:pPr lvl="1"/>
            <a:r>
              <a:rPr lang="en-GB" i="1">
                <a:solidFill>
                  <a:schemeClr val="accent1"/>
                </a:solidFill>
                <a:latin typeface="Hind Vadodara"/>
                <a:cs typeface="Hind Vadodara"/>
              </a:rPr>
              <a:t>people struggle, but they don't know what it's like. </a:t>
            </a:r>
          </a:p>
        </p:txBody>
      </p:sp>
    </p:spTree>
    <p:extLst>
      <p:ext uri="{BB962C8B-B14F-4D97-AF65-F5344CB8AC3E}">
        <p14:creationId xmlns:p14="http://schemas.microsoft.com/office/powerpoint/2010/main" val="378581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5406B-6B32-A4B3-B1C7-375278DB837C}"/>
              </a:ext>
            </a:extLst>
          </p:cNvPr>
          <p:cNvSpPr txBox="1"/>
          <p:nvPr/>
        </p:nvSpPr>
        <p:spPr>
          <a:xfrm>
            <a:off x="0" y="715672"/>
            <a:ext cx="12192000" cy="4801314"/>
          </a:xfrm>
          <a:prstGeom prst="rect">
            <a:avLst/>
          </a:prstGeom>
          <a:noFill/>
        </p:spPr>
        <p:txBody>
          <a:bodyPr wrap="square" lIns="91440" tIns="45720" rIns="91440" bIns="45720" anchor="t">
            <a:spAutoFit/>
          </a:bodyPr>
          <a:lstStyle/>
          <a:p>
            <a:r>
              <a:rPr lang="en-GB">
                <a:latin typeface="Hind Vadodara"/>
                <a:cs typeface="Hind Vadodara"/>
              </a:rPr>
              <a:t>Older teenagers in particular</a:t>
            </a:r>
            <a:r>
              <a:rPr lang="en-GB" sz="1800">
                <a:effectLst/>
                <a:latin typeface="Hind Vadodara"/>
                <a:cs typeface="Hind Vadodara"/>
              </a:rPr>
              <a:t> spoke to us about the social impact of living in poverty. </a:t>
            </a:r>
            <a:r>
              <a:rPr lang="en-GB">
                <a:latin typeface="Hind Vadodara"/>
                <a:cs typeface="Hind Vadodara"/>
              </a:rPr>
              <a:t>One young person described how feelings of shame and stigma can impact on the ability of young people from lower income families to have the same social experiences as their more well-off peers. </a:t>
            </a:r>
            <a:endParaRPr lang="en-GB" sz="1800">
              <a:effectLst/>
              <a:latin typeface="Hind Vadodara"/>
              <a:cs typeface="Hind Vadodara"/>
            </a:endParaRP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16: I think that people that come from little money, they have a different social experience. They won't invite people to their house because they might be embarrassed of the way it looks, how big it is...I think they definitely have a different social experience than people that may come from money, who can have friends around for tea…</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a:cs typeface="Hind Vadodara"/>
              </a:rPr>
              <a:t>Where children and young people felt they might be treated differently because of how much money they had, this centred on bullying by peers, particularly in terms of ‘looking poor’ and differences in the type of clothes and shoes</a:t>
            </a:r>
          </a:p>
          <a:p>
            <a:r>
              <a:rPr lang="en-GB">
                <a:latin typeface="Hind Vadodara"/>
                <a:cs typeface="Hind Vadodara"/>
              </a:rPr>
              <a:t>they could afford.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Students who don't maybe have the designer clothes or the style that </a:t>
            </a:r>
          </a:p>
          <a:p>
            <a:pPr lvl="1"/>
            <a:r>
              <a:rPr lang="en-GB" i="1">
                <a:solidFill>
                  <a:schemeClr val="accent1"/>
                </a:solidFill>
                <a:latin typeface="Hind Vadodara"/>
                <a:cs typeface="Hind Vadodara"/>
              </a:rPr>
              <a:t>everyone is up to date with, they tend to get shamed or put down a lot because </a:t>
            </a:r>
          </a:p>
          <a:p>
            <a:pPr lvl="1"/>
            <a:r>
              <a:rPr lang="en-GB" i="1">
                <a:solidFill>
                  <a:schemeClr val="accent1"/>
                </a:solidFill>
                <a:latin typeface="Hind Vadodara"/>
                <a:cs typeface="Hind Vadodara"/>
              </a:rPr>
              <a:t>they’re not fitting in. </a:t>
            </a:r>
          </a:p>
          <a:p>
            <a:endParaRPr lang="en-GB" sz="1800">
              <a:effectLst/>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F8CD8478-17F1-9DCF-2B60-D12F3E758573}"/>
              </a:ext>
            </a:extLst>
          </p:cNvPr>
          <p:cNvSpPr txBox="1"/>
          <p:nvPr/>
        </p:nvSpPr>
        <p:spPr>
          <a:xfrm>
            <a:off x="0" y="160415"/>
            <a:ext cx="6768325"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Social</a:t>
            </a:r>
            <a:r>
              <a:rPr lang="en-GB" sz="1800" b="1">
                <a:latin typeface="Hind Vadodara" panose="02000000000000000000" pitchFamily="2" charset="0"/>
                <a:cs typeface="Hind Vadodara" panose="02000000000000000000" pitchFamily="2" charset="0"/>
              </a:rPr>
              <a:t> </a:t>
            </a:r>
            <a:r>
              <a:rPr lang="en-GB" sz="2400" b="1">
                <a:latin typeface="Hind Vadodara" panose="02000000000000000000" pitchFamily="2" charset="0"/>
                <a:cs typeface="Hind Vadodara" panose="02000000000000000000" pitchFamily="2" charset="0"/>
              </a:rPr>
              <a:t>impact</a:t>
            </a:r>
            <a:endParaRPr lang="en-GB"/>
          </a:p>
        </p:txBody>
      </p:sp>
    </p:spTree>
    <p:extLst>
      <p:ext uri="{BB962C8B-B14F-4D97-AF65-F5344CB8AC3E}">
        <p14:creationId xmlns:p14="http://schemas.microsoft.com/office/powerpoint/2010/main" val="245245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FEBF06C4-CB68-FD40-0A4E-42B36869FC9A}"/>
              </a:ext>
            </a:extLst>
          </p:cNvPr>
          <p:cNvSpPr txBox="1"/>
          <p:nvPr/>
        </p:nvSpPr>
        <p:spPr>
          <a:xfrm>
            <a:off x="246404" y="1244450"/>
            <a:ext cx="5653689" cy="4493281"/>
          </a:xfrm>
          <a:prstGeom prst="rect">
            <a:avLst/>
          </a:prstGeom>
          <a:noFill/>
          <a:ln>
            <a:solidFill>
              <a:srgbClr val="19AC8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Wingdings"/>
              <a:buChar char="§"/>
            </a:pPr>
            <a:r>
              <a:rPr lang="en-GB">
                <a:latin typeface="Hind Vadodara"/>
                <a:cs typeface="Hind Vadodara"/>
                <a:hlinkClick r:id="rId2" action="ppaction://hlinksldjump"/>
              </a:rPr>
              <a:t>Research Question 3</a:t>
            </a:r>
            <a:r>
              <a:rPr lang="en-US">
                <a:latin typeface="Hind Vadodara"/>
                <a:cs typeface="Hind Vadodara"/>
                <a:hlinkClick r:id="rId2" action="ppaction://hlinksldjump"/>
              </a:rPr>
              <a:t>: How do children with experience of child poverty think that services can be improved to reduce the impact poverty has on their lives?</a:t>
            </a:r>
            <a:endParaRPr lang="en-US"/>
          </a:p>
          <a:p>
            <a:pPr marL="1257300" lvl="2" indent="-342900">
              <a:buFont typeface="Arial"/>
              <a:buChar char="•"/>
            </a:pPr>
            <a:r>
              <a:rPr lang="en-GB">
                <a:latin typeface="Hind Vadodara"/>
                <a:cs typeface="Hind Vadodara"/>
                <a:hlinkClick r:id="rId3" action="ppaction://hlinksldjump"/>
              </a:rPr>
              <a:t>Housing services</a:t>
            </a:r>
            <a:endParaRPr lang="en-GB">
              <a:latin typeface="Hind Vadodara"/>
              <a:cs typeface="Hind Vadodara"/>
            </a:endParaRPr>
          </a:p>
          <a:p>
            <a:pPr marL="1257300" lvl="2" indent="-342900">
              <a:buFont typeface="Arial"/>
              <a:buChar char="•"/>
            </a:pPr>
            <a:r>
              <a:rPr lang="en-GB">
                <a:latin typeface="Hind Vadodara"/>
                <a:cs typeface="Hind Vadodara"/>
                <a:hlinkClick r:id="rId4" action="ppaction://hlinksldjump"/>
              </a:rPr>
              <a:t>Food</a:t>
            </a:r>
            <a:endParaRPr lang="en-GB">
              <a:latin typeface="Hind Vadodara"/>
              <a:cs typeface="Hind Vadodara"/>
            </a:endParaRPr>
          </a:p>
          <a:p>
            <a:pPr marL="1257300" lvl="2" indent="-342900">
              <a:buFont typeface="Arial"/>
              <a:buChar char="•"/>
            </a:pPr>
            <a:r>
              <a:rPr lang="en-GB">
                <a:latin typeface="Hind Vadodara"/>
                <a:cs typeface="Hind Vadodara"/>
                <a:hlinkClick r:id="rId5" action="ppaction://hlinksldjump"/>
              </a:rPr>
              <a:t>School &amp; education</a:t>
            </a:r>
            <a:endParaRPr lang="en-GB">
              <a:latin typeface="Hind Vadodara"/>
              <a:cs typeface="Hind Vadodara"/>
            </a:endParaRPr>
          </a:p>
          <a:p>
            <a:pPr marL="1257300" lvl="2" indent="-342900">
              <a:buFont typeface="Arial"/>
              <a:buChar char="•"/>
            </a:pPr>
            <a:r>
              <a:rPr lang="en-GB">
                <a:latin typeface="Hind Vadodara"/>
                <a:cs typeface="Hind Vadodara"/>
                <a:hlinkClick r:id="rId6" action="ppaction://hlinksldjump"/>
              </a:rPr>
              <a:t>Employment, support &amp; career guidance</a:t>
            </a:r>
            <a:endParaRPr lang="en-GB">
              <a:latin typeface="Hind Vadodara"/>
              <a:cs typeface="Hind Vadodara"/>
            </a:endParaRPr>
          </a:p>
          <a:p>
            <a:pPr marL="1257300" lvl="2" indent="-342900">
              <a:buFont typeface="Arial"/>
              <a:buChar char="•"/>
            </a:pPr>
            <a:r>
              <a:rPr lang="en-GB">
                <a:latin typeface="Hind Vadodara"/>
                <a:cs typeface="Hind Vadodara"/>
                <a:hlinkClick r:id="rId7" action="ppaction://hlinksldjump"/>
              </a:rPr>
              <a:t>Social Security</a:t>
            </a:r>
            <a:endParaRPr lang="en-GB">
              <a:latin typeface="Hind Vadodara"/>
              <a:cs typeface="Hind Vadodara"/>
            </a:endParaRPr>
          </a:p>
          <a:p>
            <a:pPr marL="1257300" lvl="2" indent="-342900">
              <a:buFont typeface="Arial"/>
              <a:buChar char="•"/>
            </a:pPr>
            <a:r>
              <a:rPr lang="en-GB">
                <a:latin typeface="Hind Vadodara"/>
                <a:cs typeface="Hind Vadodara"/>
                <a:hlinkClick r:id="rId8" action="ppaction://hlinksldjump"/>
              </a:rPr>
              <a:t>Sports, leisure, &amp; community services</a:t>
            </a:r>
            <a:endParaRPr lang="en-GB">
              <a:latin typeface="Hind Vadodara"/>
              <a:cs typeface="Hind Vadodara"/>
            </a:endParaRPr>
          </a:p>
          <a:p>
            <a:pPr marL="1257300" lvl="2" indent="-342900">
              <a:buFont typeface="Arial"/>
              <a:buChar char="•"/>
            </a:pPr>
            <a:r>
              <a:rPr lang="en-GB">
                <a:latin typeface="Hind Vadodara"/>
                <a:cs typeface="Hind Vadodara"/>
                <a:hlinkClick r:id="rId9" action="ppaction://hlinksldjump"/>
              </a:rPr>
              <a:t>Travel </a:t>
            </a:r>
            <a:endParaRPr lang="en-GB">
              <a:latin typeface="Hind Vadodara"/>
              <a:cs typeface="Hind Vadodara"/>
            </a:endParaRPr>
          </a:p>
          <a:p>
            <a:pPr marL="1257300" lvl="2" indent="-342900">
              <a:buFont typeface="Arial"/>
              <a:buChar char="•"/>
            </a:pPr>
            <a:r>
              <a:rPr lang="en-GB">
                <a:latin typeface="Hind Vadodara"/>
                <a:cs typeface="Hind Vadodara"/>
                <a:hlinkClick r:id="rId10" action="ppaction://hlinksldjump"/>
              </a:rPr>
              <a:t>Health</a:t>
            </a:r>
            <a:endParaRPr lang="en-GB">
              <a:latin typeface="Hind Vadodara"/>
              <a:cs typeface="Hind Vadodara"/>
            </a:endParaRPr>
          </a:p>
          <a:p>
            <a:pPr marL="1257300" lvl="2" indent="-342900">
              <a:buFont typeface="Arial"/>
              <a:buChar char="•"/>
            </a:pPr>
            <a:r>
              <a:rPr lang="en-GB">
                <a:latin typeface="Hind Vadodara"/>
                <a:cs typeface="Hind Vadodara"/>
                <a:hlinkClick r:id="rId11" action="ppaction://hlinksldjump"/>
              </a:rPr>
              <a:t>Social Care</a:t>
            </a:r>
            <a:endParaRPr lang="en-GB"/>
          </a:p>
          <a:p>
            <a:pPr marL="1257300" lvl="2" indent="-342900">
              <a:buFont typeface="Arial"/>
              <a:buChar char="•"/>
            </a:pPr>
            <a:r>
              <a:rPr lang="en-GB">
                <a:latin typeface="Hind Vadodara"/>
                <a:cs typeface="Hind Vadodara"/>
                <a:hlinkClick r:id="rId12" action="ppaction://hlinksldjump"/>
              </a:rPr>
              <a:t>Safety &amp; policing </a:t>
            </a:r>
            <a:endParaRPr lang="en-GB">
              <a:latin typeface="Hind Vadodara"/>
              <a:cs typeface="Hind Vadodara"/>
            </a:endParaRPr>
          </a:p>
          <a:p>
            <a:pPr marL="285750" indent="-285750">
              <a:lnSpc>
                <a:spcPct val="90000"/>
              </a:lnSpc>
              <a:spcBef>
                <a:spcPts val="1000"/>
              </a:spcBef>
              <a:buFont typeface="Wingdings"/>
              <a:buChar char="§"/>
            </a:pPr>
            <a:r>
              <a:rPr lang="en-GB">
                <a:latin typeface="Hind Vadodara"/>
                <a:cs typeface="Hind Vadodara"/>
                <a:hlinkClick r:id="rId13" action="ppaction://hlinksldjump"/>
              </a:rPr>
              <a:t>Summary: Solutions</a:t>
            </a:r>
          </a:p>
          <a:p>
            <a:pPr marL="285750" indent="-285750">
              <a:lnSpc>
                <a:spcPct val="90000"/>
              </a:lnSpc>
              <a:spcBef>
                <a:spcPts val="1000"/>
              </a:spcBef>
              <a:buFont typeface="Wingdings"/>
              <a:buChar char="§"/>
            </a:pPr>
            <a:endParaRPr lang="en-GB" sz="900">
              <a:latin typeface="Hind Vadodara"/>
              <a:cs typeface="Hind Vadodara"/>
            </a:endParaRPr>
          </a:p>
        </p:txBody>
      </p:sp>
      <p:sp>
        <p:nvSpPr>
          <p:cNvPr id="3" name="TextBox 2">
            <a:extLst>
              <a:ext uri="{FF2B5EF4-FFF2-40B4-BE49-F238E27FC236}">
                <a16:creationId xmlns:a16="http://schemas.microsoft.com/office/drawing/2014/main" id="{9605BC9F-E9B6-D288-AD2E-24968B8DCC92}"/>
              </a:ext>
            </a:extLst>
          </p:cNvPr>
          <p:cNvSpPr txBox="1"/>
          <p:nvPr/>
        </p:nvSpPr>
        <p:spPr>
          <a:xfrm>
            <a:off x="6297168" y="2484987"/>
            <a:ext cx="5607280" cy="1006429"/>
          </a:xfrm>
          <a:prstGeom prst="rect">
            <a:avLst/>
          </a:prstGeom>
          <a:noFill/>
          <a:ln>
            <a:solidFill>
              <a:srgbClr val="19AC86"/>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Bef>
                <a:spcPts val="1000"/>
              </a:spcBef>
              <a:buFont typeface="Wingdings"/>
              <a:buChar char="§"/>
            </a:pPr>
            <a:r>
              <a:rPr lang="en-GB">
                <a:latin typeface="Hind Vadodara"/>
                <a:cs typeface="Hind Vadodara"/>
                <a:hlinkClick r:id="rId14" action="ppaction://hlinksldjump"/>
              </a:rPr>
              <a:t>Research Question 4</a:t>
            </a:r>
            <a:r>
              <a:rPr lang="en-US">
                <a:latin typeface="Hind Vadodara"/>
                <a:cs typeface="Hind Vadodara"/>
                <a:hlinkClick r:id="rId14" action="ppaction://hlinksldjump"/>
              </a:rPr>
              <a:t>: How do the answers to these questions vary for different groups of children? </a:t>
            </a:r>
            <a:endParaRPr lang="en-US">
              <a:latin typeface="Hind Vadodara"/>
              <a:cs typeface="Hind Vadodara"/>
            </a:endParaRPr>
          </a:p>
          <a:p>
            <a:pPr marL="1257300" lvl="2" indent="-342900">
              <a:buFont typeface="Arial"/>
              <a:buChar char="•"/>
            </a:pPr>
            <a:r>
              <a:rPr lang="en-GB">
                <a:latin typeface="Hind Vadodara"/>
                <a:cs typeface="Hind Vadodara"/>
                <a:hlinkClick r:id="rId15" action="ppaction://hlinksldjump"/>
              </a:rPr>
              <a:t>Summary: Group Variations</a:t>
            </a:r>
            <a:endParaRPr lang="en-GB">
              <a:latin typeface="Hind Vadodara"/>
              <a:cs typeface="Hind Vadodara"/>
            </a:endParaRPr>
          </a:p>
          <a:p>
            <a:pPr marL="1257300" lvl="2" indent="-342900">
              <a:buFont typeface="Arial"/>
              <a:buChar char="•"/>
            </a:pPr>
            <a:endParaRPr lang="en-GB" sz="900">
              <a:latin typeface="Hind Vadodara"/>
              <a:ea typeface="Calibri" panose="020F0502020204030204"/>
              <a:cs typeface="Hind Vadodara"/>
            </a:endParaRPr>
          </a:p>
        </p:txBody>
      </p:sp>
      <p:sp>
        <p:nvSpPr>
          <p:cNvPr id="4" name="TextBox 2">
            <a:extLst>
              <a:ext uri="{FF2B5EF4-FFF2-40B4-BE49-F238E27FC236}">
                <a16:creationId xmlns:a16="http://schemas.microsoft.com/office/drawing/2014/main" id="{A5DA0639-6186-C408-0EF9-09A18F143B59}"/>
              </a:ext>
            </a:extLst>
          </p:cNvPr>
          <p:cNvSpPr txBox="1"/>
          <p:nvPr/>
        </p:nvSpPr>
        <p:spPr>
          <a:xfrm>
            <a:off x="0" y="302525"/>
            <a:ext cx="5644718" cy="46166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Contents [2/2]</a:t>
            </a:r>
            <a:endParaRPr lang="en-GB">
              <a:latin typeface="Hind Vadodara"/>
              <a:cs typeface="Hind Vadodara"/>
            </a:endParaRPr>
          </a:p>
        </p:txBody>
      </p:sp>
    </p:spTree>
    <p:extLst>
      <p:ext uri="{BB962C8B-B14F-4D97-AF65-F5344CB8AC3E}">
        <p14:creationId xmlns:p14="http://schemas.microsoft.com/office/powerpoint/2010/main" val="260852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18FBBD-7A61-4921-AE6E-F21D0B57D8F5}"/>
              </a:ext>
            </a:extLst>
          </p:cNvPr>
          <p:cNvSpPr txBox="1"/>
          <p:nvPr/>
        </p:nvSpPr>
        <p:spPr>
          <a:xfrm>
            <a:off x="0" y="160415"/>
            <a:ext cx="6768325"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Social impact</a:t>
            </a:r>
            <a:endParaRPr lang="en-GB"/>
          </a:p>
        </p:txBody>
      </p:sp>
      <p:sp>
        <p:nvSpPr>
          <p:cNvPr id="4" name="TextBox 3">
            <a:extLst>
              <a:ext uri="{FF2B5EF4-FFF2-40B4-BE49-F238E27FC236}">
                <a16:creationId xmlns:a16="http://schemas.microsoft.com/office/drawing/2014/main" id="{703DFB63-F053-16E5-2BFD-ACF090727768}"/>
              </a:ext>
            </a:extLst>
          </p:cNvPr>
          <p:cNvSpPr txBox="1"/>
          <p:nvPr/>
        </p:nvSpPr>
        <p:spPr>
          <a:xfrm>
            <a:off x="0" y="622080"/>
            <a:ext cx="12192000" cy="4524315"/>
          </a:xfrm>
          <a:prstGeom prst="rect">
            <a:avLst/>
          </a:prstGeom>
          <a:noFill/>
        </p:spPr>
        <p:txBody>
          <a:bodyPr wrap="square" lIns="91440" tIns="45720" rIns="91440" bIns="45720" anchor="t">
            <a:spAutoFit/>
          </a:bodyPr>
          <a:lstStyle/>
          <a:p>
            <a:r>
              <a:rPr lang="en-GB">
                <a:latin typeface="Hind Vadodara"/>
                <a:cs typeface="Hind Vadodara"/>
              </a:rPr>
              <a:t>There was evidence that young people were conscious that, in addition to allowing you to fit in with your peer group, clothes and appearance influenced the impression people formed of you more generally.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17: Someone’s first impression of someone is off what they see, so if they’re wearing clothes that are slightly worn and aren’t really in the best condition, you kind of already have a picture of the type of person they are in your head.</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young person talked about how social media contributes to the pressure to fit in and look as though you have money.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17: Young people are really desperate to have money because of what they see online, they see people who </a:t>
            </a:r>
          </a:p>
          <a:p>
            <a:pPr lvl="1"/>
            <a:r>
              <a:rPr lang="en-GB" i="1">
                <a:solidFill>
                  <a:schemeClr val="accent1"/>
                </a:solidFill>
                <a:latin typeface="Hind Vadodara"/>
                <a:cs typeface="Hind Vadodara"/>
              </a:rPr>
              <a:t>really seem to be overachieving – whether they are or they aren’t, they get envious. So many times I can look </a:t>
            </a:r>
          </a:p>
          <a:p>
            <a:pPr lvl="1"/>
            <a:r>
              <a:rPr lang="en-GB" i="1">
                <a:solidFill>
                  <a:schemeClr val="accent1"/>
                </a:solidFill>
                <a:latin typeface="Hind Vadodara"/>
                <a:cs typeface="Hind Vadodara"/>
              </a:rPr>
              <a:t>at a full outfit that I’m wearing where I think I’m fitting in and I go ’this part of my outfit </a:t>
            </a:r>
          </a:p>
          <a:p>
            <a:pPr lvl="1"/>
            <a:r>
              <a:rPr lang="en-GB" i="1">
                <a:solidFill>
                  <a:schemeClr val="accent1"/>
                </a:solidFill>
                <a:latin typeface="Hind Vadodara"/>
                <a:cs typeface="Hind Vadodara"/>
              </a:rPr>
              <a:t>was thrifted, this part was borrowed from somewhere, this part was on sale’ - I’m </a:t>
            </a:r>
          </a:p>
          <a:p>
            <a:pPr lvl="1"/>
            <a:r>
              <a:rPr lang="en-GB" i="1">
                <a:solidFill>
                  <a:schemeClr val="accent1"/>
                </a:solidFill>
                <a:latin typeface="Hind Vadodara"/>
                <a:cs typeface="Hind Vadodara"/>
              </a:rPr>
              <a:t>spending so much less than everyone else just to look like everyone else and just to</a:t>
            </a:r>
          </a:p>
          <a:p>
            <a:pPr lvl="1"/>
            <a:r>
              <a:rPr lang="en-GB" i="1">
                <a:solidFill>
                  <a:schemeClr val="accent1"/>
                </a:solidFill>
                <a:latin typeface="Hind Vadodara"/>
                <a:cs typeface="Hind Vadodara"/>
              </a:rPr>
              <a:t>be like everyone else, even though that’s not who I am. But just the fact that </a:t>
            </a:r>
          </a:p>
          <a:p>
            <a:pPr lvl="1"/>
            <a:r>
              <a:rPr lang="en-GB" i="1">
                <a:solidFill>
                  <a:schemeClr val="accent1"/>
                </a:solidFill>
                <a:latin typeface="Hind Vadodara"/>
                <a:cs typeface="Hind Vadodara"/>
              </a:rPr>
              <a:t>everyone else seems to have money, I want to try and fit in. </a:t>
            </a:r>
          </a:p>
        </p:txBody>
      </p:sp>
    </p:spTree>
    <p:extLst>
      <p:ext uri="{BB962C8B-B14F-4D97-AF65-F5344CB8AC3E}">
        <p14:creationId xmlns:p14="http://schemas.microsoft.com/office/powerpoint/2010/main" val="201327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F8C33F6F-035E-ED34-0CC9-B7EDC4C13D92}"/>
              </a:ext>
            </a:extLst>
          </p:cNvPr>
          <p:cNvSpPr txBox="1">
            <a:spLocks/>
          </p:cNvSpPr>
          <p:nvPr/>
        </p:nvSpPr>
        <p:spPr>
          <a:xfrm>
            <a:off x="2231041" y="2667862"/>
            <a:ext cx="7734908" cy="15291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Awareness, worry &amp; responsibility</a:t>
            </a:r>
            <a:endParaRPr lang="en-US">
              <a:ea typeface="Calibri" panose="020F0502020204030204"/>
              <a:cs typeface="Calibri" panose="020F0502020204030204"/>
            </a:endParaRPr>
          </a:p>
        </p:txBody>
      </p:sp>
      <p:sp>
        <p:nvSpPr>
          <p:cNvPr id="3" name="Title 5">
            <a:extLst>
              <a:ext uri="{FF2B5EF4-FFF2-40B4-BE49-F238E27FC236}">
                <a16:creationId xmlns:a16="http://schemas.microsoft.com/office/drawing/2014/main" id="{987CB821-3100-C75D-596F-097B75CBCBE6}"/>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255927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B1068-0558-A651-4C9F-732F2D571DCC}"/>
              </a:ext>
            </a:extLst>
          </p:cNvPr>
          <p:cNvSpPr txBox="1"/>
          <p:nvPr/>
        </p:nvSpPr>
        <p:spPr>
          <a:xfrm>
            <a:off x="0" y="815473"/>
            <a:ext cx="12192000" cy="5355312"/>
          </a:xfrm>
          <a:prstGeom prst="rect">
            <a:avLst/>
          </a:prstGeom>
          <a:noFill/>
        </p:spPr>
        <p:txBody>
          <a:bodyPr wrap="square" lIns="91440" tIns="45720" rIns="91440" bIns="45720" rtlCol="0" anchor="t">
            <a:spAutoFit/>
          </a:bodyPr>
          <a:lstStyle/>
          <a:p>
            <a:r>
              <a:rPr lang="en-GB">
                <a:latin typeface="Hind Vadodara"/>
                <a:cs typeface="Hind Vadodara"/>
              </a:rPr>
              <a:t>Most older participants shared an understanding of their household’s finances. Several younger children also shared a developed awareness of their family’s financial situation.</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8: [My Dad] doesn’t like [his job], but he does it for my family because we don’t have much money, he only does it so we can buy our weekly shopping. </a:t>
            </a: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a:p>
            <a:r>
              <a:rPr lang="en-GB">
                <a:latin typeface="Hind Vadodara"/>
                <a:cs typeface="Hind Vadodara"/>
              </a:rPr>
              <a:t>When discussing whether children and young people worry about money, participants cited their families’ struggles to pay for food and bills, and the impact this had on their parents as key concerns.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16: Sometimes we struggle to pay the bills. Right now it’s OK… before mum would cry every time she was </a:t>
            </a:r>
          </a:p>
          <a:p>
            <a:pPr lvl="1"/>
            <a:r>
              <a:rPr lang="en-GB" i="1">
                <a:solidFill>
                  <a:schemeClr val="accent1"/>
                </a:solidFill>
                <a:latin typeface="Hind Vadodara"/>
                <a:cs typeface="Hind Vadodara"/>
              </a:rPr>
              <a:t>going to pay the bills.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Some felt they had a role in ensuring their family had enough food and did not overspend.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14: [I worry about] what if we won’t have enough to eat this month….We do try </a:t>
            </a:r>
          </a:p>
          <a:p>
            <a:pPr lvl="1"/>
            <a:r>
              <a:rPr lang="en-GB" i="1">
                <a:solidFill>
                  <a:schemeClr val="accent1"/>
                </a:solidFill>
                <a:latin typeface="Hind Vadodara"/>
                <a:cs typeface="Hind Vadodara"/>
              </a:rPr>
              <a:t>as much as possible to save up what we have. </a:t>
            </a:r>
            <a:endParaRPr lang="en-GB">
              <a:solidFill>
                <a:schemeClr val="accent1"/>
              </a:solidFill>
              <a:latin typeface="Hind Vadodara"/>
              <a:cs typeface="Hind Vadodara"/>
            </a:endParaRP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a:p>
            <a:endParaRPr lang="en-GB" sz="1800">
              <a:effectLst/>
              <a:latin typeface="Hind Vadodara" panose="02000000000000000000" pitchFamily="2" charset="0"/>
              <a:cs typeface="Hind Vadodara" panose="02000000000000000000" pitchFamily="2" charset="0"/>
            </a:endParaRPr>
          </a:p>
          <a:p>
            <a:endParaRPr lang="en-GB"/>
          </a:p>
        </p:txBody>
      </p:sp>
      <p:sp>
        <p:nvSpPr>
          <p:cNvPr id="4" name="TextBox 3">
            <a:extLst>
              <a:ext uri="{FF2B5EF4-FFF2-40B4-BE49-F238E27FC236}">
                <a16:creationId xmlns:a16="http://schemas.microsoft.com/office/drawing/2014/main" id="{CB3BB2D3-C46A-C2D7-DD92-AD85B9C2B96E}"/>
              </a:ext>
            </a:extLst>
          </p:cNvPr>
          <p:cNvSpPr txBox="1"/>
          <p:nvPr/>
        </p:nvSpPr>
        <p:spPr>
          <a:xfrm>
            <a:off x="0" y="178513"/>
            <a:ext cx="12065000"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Awareness and worry</a:t>
            </a:r>
          </a:p>
        </p:txBody>
      </p:sp>
    </p:spTree>
    <p:extLst>
      <p:ext uri="{BB962C8B-B14F-4D97-AF65-F5344CB8AC3E}">
        <p14:creationId xmlns:p14="http://schemas.microsoft.com/office/powerpoint/2010/main" val="1948390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2F7A2-3918-0212-2B61-303768FCE9CE}"/>
              </a:ext>
            </a:extLst>
          </p:cNvPr>
          <p:cNvSpPr txBox="1"/>
          <p:nvPr/>
        </p:nvSpPr>
        <p:spPr>
          <a:xfrm>
            <a:off x="0" y="0"/>
            <a:ext cx="12065000"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Awareness and worry</a:t>
            </a:r>
          </a:p>
        </p:txBody>
      </p:sp>
      <p:sp>
        <p:nvSpPr>
          <p:cNvPr id="3" name="TextBox 2">
            <a:extLst>
              <a:ext uri="{FF2B5EF4-FFF2-40B4-BE49-F238E27FC236}">
                <a16:creationId xmlns:a16="http://schemas.microsoft.com/office/drawing/2014/main" id="{2082DA7B-C976-89A0-52E0-7201E5E406E1}"/>
              </a:ext>
            </a:extLst>
          </p:cNvPr>
          <p:cNvSpPr txBox="1"/>
          <p:nvPr/>
        </p:nvSpPr>
        <p:spPr>
          <a:xfrm>
            <a:off x="0" y="452275"/>
            <a:ext cx="12192000" cy="5909310"/>
          </a:xfrm>
          <a:prstGeom prst="rect">
            <a:avLst/>
          </a:prstGeom>
          <a:noFill/>
        </p:spPr>
        <p:txBody>
          <a:bodyPr wrap="square" rtlCol="0">
            <a:spAutoFit/>
          </a:bodyPr>
          <a:lstStyle/>
          <a:p>
            <a:r>
              <a:rPr lang="en-GB">
                <a:latin typeface="Hind Vadodara" panose="02000000000000000000" pitchFamily="2" charset="0"/>
                <a:cs typeface="Hind Vadodara" panose="02000000000000000000" pitchFamily="2" charset="0"/>
              </a:rPr>
              <a:t>Participants spoke about parents trying to shield their children from financial worries.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think it's quite difficult for a child to think that their parents are struggling with money, so quite often I'm pretty sure parents just keep that to themselves.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However, even when it wasn’t overtly spoken about at home, there was evidence that children picked up on these financial struggles. One young person talked about her awareness of the fluctuations in her family’s finances, noticing a change in her parents’ behaviour and buying habits depending on how much money they had. </a:t>
            </a:r>
          </a:p>
          <a:p>
            <a:r>
              <a:rPr lang="en-GB" i="1">
                <a:solidFill>
                  <a:schemeClr val="accent1"/>
                </a:solidFill>
                <a:latin typeface="Hind Vadodara" panose="02000000000000000000" pitchFamily="2" charset="0"/>
                <a:cs typeface="Hind Vadodara" panose="02000000000000000000" pitchFamily="2" charset="0"/>
              </a:rPr>
              <a:t>	</a:t>
            </a:r>
          </a:p>
          <a:p>
            <a:pPr lvl="1"/>
            <a:r>
              <a:rPr lang="en-GB" i="1">
                <a:solidFill>
                  <a:schemeClr val="accent1"/>
                </a:solidFill>
                <a:latin typeface="Hind Vadodara" panose="02000000000000000000" pitchFamily="2" charset="0"/>
                <a:cs typeface="Hind Vadodara" panose="02000000000000000000" pitchFamily="2" charset="0"/>
              </a:rPr>
              <a:t>Girl, 14: When it’s less you can hear [my parents] stressing, like “Don’t waste!”. When it’s more you can see </a:t>
            </a:r>
          </a:p>
          <a:p>
            <a:pPr lvl="1"/>
            <a:r>
              <a:rPr lang="en-GB" i="1">
                <a:solidFill>
                  <a:schemeClr val="accent1"/>
                </a:solidFill>
                <a:latin typeface="Hind Vadodara" panose="02000000000000000000" pitchFamily="2" charset="0"/>
                <a:cs typeface="Hind Vadodara" panose="02000000000000000000" pitchFamily="2" charset="0"/>
              </a:rPr>
              <a:t>them buying more things, like bacon. </a:t>
            </a:r>
          </a:p>
          <a:p>
            <a:endParaRPr lang="en-GB" sz="1800">
              <a:effectLst/>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Children and young people were also aware that parents are not always able to access support.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People need to know there is a space for them. Mothers…parents in general...</a:t>
            </a:r>
          </a:p>
          <a:p>
            <a:pPr lvl="1"/>
            <a:r>
              <a:rPr lang="en-GB" i="1">
                <a:solidFill>
                  <a:schemeClr val="accent1"/>
                </a:solidFill>
                <a:latin typeface="Hind Vadodara" panose="02000000000000000000" pitchFamily="2" charset="0"/>
                <a:cs typeface="Hind Vadodara" panose="02000000000000000000" pitchFamily="2" charset="0"/>
              </a:rPr>
              <a:t>there should be someone there to say ‘What might be any issues?…Is there financial </a:t>
            </a:r>
          </a:p>
          <a:p>
            <a:pPr lvl="1"/>
            <a:r>
              <a:rPr lang="en-GB" i="1">
                <a:solidFill>
                  <a:schemeClr val="accent1"/>
                </a:solidFill>
                <a:latin typeface="Hind Vadodara" panose="02000000000000000000" pitchFamily="2" charset="0"/>
                <a:cs typeface="Hind Vadodara" panose="02000000000000000000" pitchFamily="2" charset="0"/>
              </a:rPr>
              <a:t>support?...How is your housing?’…If a mother knows that there’s someone there for </a:t>
            </a:r>
          </a:p>
          <a:p>
            <a:pPr lvl="1"/>
            <a:r>
              <a:rPr lang="en-GB" i="1">
                <a:solidFill>
                  <a:schemeClr val="accent1"/>
                </a:solidFill>
                <a:latin typeface="Hind Vadodara" panose="02000000000000000000" pitchFamily="2" charset="0"/>
                <a:cs typeface="Hind Vadodara" panose="02000000000000000000" pitchFamily="2" charset="0"/>
              </a:rPr>
              <a:t>them, they’re more likely to get support in the future if necessary and that </a:t>
            </a:r>
          </a:p>
          <a:p>
            <a:pPr lvl="1"/>
            <a:r>
              <a:rPr lang="en-GB" i="1">
                <a:solidFill>
                  <a:schemeClr val="accent1"/>
                </a:solidFill>
                <a:latin typeface="Hind Vadodara" panose="02000000000000000000" pitchFamily="2" charset="0"/>
                <a:cs typeface="Hind Vadodara" panose="02000000000000000000" pitchFamily="2" charset="0"/>
              </a:rPr>
              <a:t>will pass through onto the children. Just someone there…to say ‘I’ve got you’.</a:t>
            </a:r>
          </a:p>
          <a:p>
            <a:pPr lvl="1"/>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428732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1626-0AF0-4240-2AB6-F35BEFDB56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ABB2EA-BD4A-770E-8F24-82C0470EF0DB}"/>
              </a:ext>
            </a:extLst>
          </p:cNvPr>
          <p:cNvSpPr txBox="1"/>
          <p:nvPr/>
        </p:nvSpPr>
        <p:spPr>
          <a:xfrm>
            <a:off x="0" y="10886"/>
            <a:ext cx="12065000" cy="461665"/>
          </a:xfrm>
          <a:prstGeom prst="rect">
            <a:avLst/>
          </a:prstGeom>
          <a:noFill/>
        </p:spPr>
        <p:txBody>
          <a:bodyPr wrap="square" lIns="91440" tIns="45720" rIns="91440" bIns="45720" anchor="t">
            <a:spAutoFit/>
          </a:bodyPr>
          <a:lstStyle/>
          <a:p>
            <a:r>
              <a:rPr lang="en-GB" sz="2400" b="1">
                <a:latin typeface="Hind Vadodara"/>
                <a:cs typeface="Hind Vadodara"/>
              </a:rPr>
              <a:t>Awareness of poverty across society</a:t>
            </a:r>
            <a:endParaRPr lang="en-GB" sz="2400" b="1">
              <a:latin typeface="Hind Vadodara" panose="02000000000000000000" pitchFamily="2" charset="0"/>
              <a:cs typeface="Hind Vadodara" panose="02000000000000000000" pitchFamily="2" charset="0"/>
            </a:endParaRPr>
          </a:p>
        </p:txBody>
      </p:sp>
      <p:sp>
        <p:nvSpPr>
          <p:cNvPr id="3" name="TextBox 2">
            <a:extLst>
              <a:ext uri="{FF2B5EF4-FFF2-40B4-BE49-F238E27FC236}">
                <a16:creationId xmlns:a16="http://schemas.microsoft.com/office/drawing/2014/main" id="{8F90F86F-98E6-6F38-C884-72CD97DF8E89}"/>
              </a:ext>
            </a:extLst>
          </p:cNvPr>
          <p:cNvSpPr txBox="1"/>
          <p:nvPr/>
        </p:nvSpPr>
        <p:spPr>
          <a:xfrm>
            <a:off x="0" y="452275"/>
            <a:ext cx="12192000" cy="4801314"/>
          </a:xfrm>
          <a:prstGeom prst="rect">
            <a:avLst/>
          </a:prstGeom>
          <a:noFill/>
        </p:spPr>
        <p:txBody>
          <a:bodyPr wrap="square" lIns="91440" tIns="45720" rIns="91440" bIns="45720" rtlCol="0" anchor="t">
            <a:spAutoFit/>
          </a:bodyPr>
          <a:lstStyle/>
          <a:p>
            <a:r>
              <a:rPr lang="en-GB">
                <a:latin typeface="Hind Vadodara"/>
                <a:cs typeface="Hind Vadodara"/>
              </a:rPr>
              <a:t>Several participants demonstrated a wider understanding that financial difficulties are a widespread social issue.</a:t>
            </a:r>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I think to a point people are more conscious nowadays on how much they spend, even young people.</a:t>
            </a:r>
            <a:br>
              <a:rPr lang="en-GB" i="1">
                <a:solidFill>
                  <a:schemeClr val="accent1"/>
                </a:solidFill>
                <a:latin typeface="Hind Vadodara"/>
                <a:cs typeface="Hind Vadodara"/>
              </a:rPr>
            </a:br>
            <a:endParaRPr lang="en-GB" i="1">
              <a:solidFill>
                <a:schemeClr val="accent1"/>
              </a:solidFill>
              <a:latin typeface="Hind Vadodara"/>
              <a:cs typeface="Hind Vadodara"/>
            </a:endParaRPr>
          </a:p>
          <a:p>
            <a:r>
              <a:rPr lang="en-GB">
                <a:solidFill>
                  <a:srgbClr val="202B51"/>
                </a:solidFill>
                <a:latin typeface="Hind Vadodara"/>
                <a:cs typeface="Hind Vadodara"/>
              </a:rPr>
              <a:t>This was also shown through an awareness that services are stretched and struggling to meet demand. </a:t>
            </a:r>
            <a:endParaRPr lang="en-GB">
              <a:solidFill>
                <a:schemeClr val="accent1"/>
              </a:solidFill>
              <a:latin typeface="Calibri" panose="020F0502020204030204"/>
              <a:ea typeface="Calibri" panose="020F0502020204030204"/>
              <a:cs typeface="Calibri" panose="020F0502020204030204"/>
            </a:endParaRPr>
          </a:p>
          <a:p>
            <a:endParaRPr lang="en-GB" i="1">
              <a:solidFill>
                <a:schemeClr val="accent1"/>
              </a:solidFill>
              <a:latin typeface="Hind Vadodara"/>
              <a:cs typeface="Hind Vadodara"/>
            </a:endParaRPr>
          </a:p>
          <a:p>
            <a:pPr lvl="1"/>
            <a:r>
              <a:rPr lang="en-GB" i="1">
                <a:solidFill>
                  <a:schemeClr val="accent1"/>
                </a:solidFill>
                <a:latin typeface="Hind Vadodara"/>
                <a:cs typeface="Hind Vadodara"/>
              </a:rPr>
              <a:t>Girl, 15: </a:t>
            </a:r>
            <a:r>
              <a:rPr lang="en-GB" i="1">
                <a:solidFill>
                  <a:schemeClr val="accent1"/>
                </a:solidFill>
                <a:latin typeface="Hind Vadodara"/>
                <a:ea typeface="+mn-lt"/>
                <a:cs typeface="Hind Vadodara"/>
              </a:rPr>
              <a:t>… a lot of the time at food banks it’s not even the stuff that you need there, because there's so many people in      need of help with it. </a:t>
            </a:r>
          </a:p>
          <a:p>
            <a:endParaRPr lang="en-GB" i="1">
              <a:solidFill>
                <a:schemeClr val="accent1"/>
              </a:solidFill>
              <a:latin typeface="Hind Vadodara"/>
              <a:ea typeface="+mn-lt"/>
              <a:cs typeface="Hind Vadodara"/>
            </a:endParaRPr>
          </a:p>
          <a:p>
            <a:pPr lvl="1"/>
            <a:r>
              <a:rPr lang="en-GB" i="1">
                <a:solidFill>
                  <a:schemeClr val="accent1"/>
                </a:solidFill>
                <a:latin typeface="Hind Vadodara"/>
                <a:ea typeface="Calibri" panose="020F0502020204030204"/>
                <a:cs typeface="Hind Vadodara"/>
              </a:rPr>
              <a:t>Boy, 14: Even if you do get there [breakfast club] on time, there’s not a 100% chance that you're going to be able to   get something because other people go there and you can run out.</a:t>
            </a:r>
          </a:p>
          <a:p>
            <a:endParaRPr lang="en-GB" i="1">
              <a:solidFill>
                <a:schemeClr val="accent1"/>
              </a:solidFill>
              <a:latin typeface="Hind Vadodara"/>
              <a:ea typeface="Calibri" panose="020F0502020204030204"/>
              <a:cs typeface="Hind Vadodara"/>
            </a:endParaRPr>
          </a:p>
          <a:p>
            <a:r>
              <a:rPr lang="en-GB">
                <a:latin typeface="Hind Vadodara"/>
                <a:cs typeface="Hind Vadodara"/>
              </a:rPr>
              <a:t>Despite this, children and young people rarely spoke about their peers having similar </a:t>
            </a:r>
            <a:br>
              <a:rPr lang="en-GB">
                <a:latin typeface="Hind Vadodara"/>
                <a:cs typeface="Hind Vadodara"/>
              </a:rPr>
            </a:br>
            <a:r>
              <a:rPr lang="en-GB">
                <a:latin typeface="Hind Vadodara"/>
                <a:cs typeface="Hind Vadodara"/>
              </a:rPr>
              <a:t>experiences to them and their family. This perhaps highlights a contributory factor to the </a:t>
            </a:r>
            <a:br>
              <a:rPr lang="en-GB">
                <a:latin typeface="Hind Vadodara"/>
                <a:cs typeface="Hind Vadodara"/>
              </a:rPr>
            </a:br>
            <a:r>
              <a:rPr lang="en-GB">
                <a:latin typeface="Hind Vadodara"/>
                <a:cs typeface="Hind Vadodara"/>
              </a:rPr>
              <a:t>social and emotional impacts of poverty, such as feelings of embarrassment or isolation – </a:t>
            </a:r>
            <a:br>
              <a:rPr lang="en-GB">
                <a:latin typeface="Hind Vadodara"/>
                <a:cs typeface="Hind Vadodara"/>
              </a:rPr>
            </a:br>
            <a:r>
              <a:rPr lang="en-GB">
                <a:latin typeface="Hind Vadodara"/>
                <a:cs typeface="Hind Vadodara"/>
              </a:rPr>
              <a:t>children might have a misconception that none of their peers are going through the </a:t>
            </a:r>
            <a:br>
              <a:rPr lang="en-GB">
                <a:latin typeface="Hind Vadodara"/>
                <a:cs typeface="Hind Vadodara"/>
              </a:rPr>
            </a:br>
            <a:r>
              <a:rPr lang="en-GB">
                <a:latin typeface="Hind Vadodara"/>
                <a:cs typeface="Hind Vadodara"/>
              </a:rPr>
              <a:t>same thing.  </a:t>
            </a:r>
            <a:endParaRPr lang="en-GB">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59021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51040-F84E-043C-FC4E-C0B5F4420168}"/>
              </a:ext>
            </a:extLst>
          </p:cNvPr>
          <p:cNvSpPr txBox="1"/>
          <p:nvPr/>
        </p:nvSpPr>
        <p:spPr>
          <a:xfrm>
            <a:off x="0" y="461665"/>
            <a:ext cx="11980551" cy="5355312"/>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spoke about the adult-like roles and responsibilities they take on in their households. There was evidence of young people seeking part-time work to help supplement their household’s income.</a:t>
            </a:r>
          </a:p>
          <a:p>
            <a:pPr marL="285750" indent="-285750">
              <a:buFont typeface="Arial" panose="020B0604020202020204" pitchFamily="34" charset="0"/>
              <a:buChar char="•"/>
            </a:pPr>
            <a:endParaRPr lang="en-GB">
              <a:solidFill>
                <a:srgbClr val="00B050"/>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[My mum’s] always encouraged me to reach out and try and find jobs or…some kind of income because we are quite low on the ground. </a:t>
            </a:r>
            <a:endParaRPr lang="en-GB">
              <a:solidFill>
                <a:schemeClr val="accent1"/>
              </a:solidFill>
              <a:latin typeface="Hind Vadodara" panose="02000000000000000000" pitchFamily="2" charset="0"/>
              <a:cs typeface="Hind Vadodara" panose="02000000000000000000" pitchFamily="2" charset="0"/>
            </a:endParaRPr>
          </a:p>
          <a:p>
            <a:endParaRPr lang="en-GB">
              <a:solidFill>
                <a:srgbClr val="00B050"/>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Older girls in particular spoke about the emotional support they provide for their parents.</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worry about money quite a lot. I see myself as quite approachable to my mum, so my mum will tell me absolutely everything.</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spoke about the responsibility she takes on to source her own food so that her mother </a:t>
            </a:r>
          </a:p>
          <a:p>
            <a:r>
              <a:rPr lang="en-GB">
                <a:latin typeface="Hind Vadodara" panose="02000000000000000000" pitchFamily="2" charset="0"/>
                <a:cs typeface="Hind Vadodara" panose="02000000000000000000" pitchFamily="2" charset="0"/>
              </a:rPr>
              <a:t>can focus on feeding her younger siblings.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…trying to feed us all…that's also a struggle….some nights my mum's like, </a:t>
            </a:r>
          </a:p>
          <a:p>
            <a:pPr lvl="1"/>
            <a:r>
              <a:rPr lang="en-GB" i="1">
                <a:solidFill>
                  <a:schemeClr val="accent1"/>
                </a:solidFill>
                <a:latin typeface="Hind Vadodara" panose="02000000000000000000" pitchFamily="2" charset="0"/>
                <a:cs typeface="Hind Vadodara" panose="02000000000000000000" pitchFamily="2" charset="0"/>
              </a:rPr>
              <a:t>‘I genuinely cannot do anything with for you guys - I’ve got nothing for you older </a:t>
            </a:r>
          </a:p>
          <a:p>
            <a:pPr lvl="1"/>
            <a:r>
              <a:rPr lang="en-GB" i="1">
                <a:solidFill>
                  <a:schemeClr val="accent1"/>
                </a:solidFill>
                <a:latin typeface="Hind Vadodara" panose="02000000000000000000" pitchFamily="2" charset="0"/>
                <a:cs typeface="Hind Vadodara" panose="02000000000000000000" pitchFamily="2" charset="0"/>
              </a:rPr>
              <a:t>ones. I can only do pasta and sauce for the little ones’ and [I’m] like, ‘That's fine, </a:t>
            </a:r>
          </a:p>
          <a:p>
            <a:pPr lvl="1"/>
            <a:r>
              <a:rPr lang="en-GB" i="1">
                <a:solidFill>
                  <a:schemeClr val="accent1"/>
                </a:solidFill>
                <a:latin typeface="Hind Vadodara" panose="02000000000000000000" pitchFamily="2" charset="0"/>
                <a:cs typeface="Hind Vadodara" panose="02000000000000000000" pitchFamily="2" charset="0"/>
              </a:rPr>
              <a:t>mum. I will go and try and get myself a tenner from someone’.</a:t>
            </a:r>
            <a:r>
              <a:rPr lang="en-GB">
                <a:latin typeface="Hind Vadodara" panose="02000000000000000000" pitchFamily="2" charset="0"/>
                <a:cs typeface="Hind Vadodara" panose="02000000000000000000" pitchFamily="2" charset="0"/>
              </a:rPr>
              <a:t> </a:t>
            </a:r>
          </a:p>
          <a:p>
            <a:endParaRPr lang="en-GB">
              <a:latin typeface="Hind Vadodara" panose="02000000000000000000" pitchFamily="2" charset="0"/>
              <a:cs typeface="Hind Vadodara" panose="02000000000000000000" pitchFamily="2" charset="0"/>
            </a:endParaRPr>
          </a:p>
        </p:txBody>
      </p:sp>
      <p:sp>
        <p:nvSpPr>
          <p:cNvPr id="7" name="TextBox 6">
            <a:extLst>
              <a:ext uri="{FF2B5EF4-FFF2-40B4-BE49-F238E27FC236}">
                <a16:creationId xmlns:a16="http://schemas.microsoft.com/office/drawing/2014/main" id="{E04FA5E2-75F0-3464-18B7-659C049D5E75}"/>
              </a:ext>
            </a:extLst>
          </p:cNvPr>
          <p:cNvSpPr txBox="1"/>
          <p:nvPr/>
        </p:nvSpPr>
        <p:spPr>
          <a:xfrm>
            <a:off x="0" y="0"/>
            <a:ext cx="10718736"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Responsibility</a:t>
            </a:r>
          </a:p>
        </p:txBody>
      </p:sp>
    </p:spTree>
    <p:extLst>
      <p:ext uri="{BB962C8B-B14F-4D97-AF65-F5344CB8AC3E}">
        <p14:creationId xmlns:p14="http://schemas.microsoft.com/office/powerpoint/2010/main" val="2150148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466F-6BC5-0451-01AD-D0B1FF0E3A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C82764-F4E7-D9CB-E40A-978B905986FA}"/>
              </a:ext>
            </a:extLst>
          </p:cNvPr>
          <p:cNvSpPr txBox="1"/>
          <p:nvPr/>
        </p:nvSpPr>
        <p:spPr>
          <a:xfrm>
            <a:off x="0" y="461665"/>
            <a:ext cx="12192000" cy="6186309"/>
          </a:xfrm>
          <a:prstGeom prst="rect">
            <a:avLst/>
          </a:prstGeom>
          <a:noFill/>
        </p:spPr>
        <p:txBody>
          <a:bodyPr wrap="square" lIns="91440" tIns="45720" rIns="91440" bIns="45720" anchor="t">
            <a:spAutoFit/>
          </a:bodyPr>
          <a:lstStyle/>
          <a:p>
            <a:r>
              <a:rPr lang="en-GB">
                <a:latin typeface="Hind Vadodara" panose="02000000000000000000" pitchFamily="2" charset="0"/>
                <a:cs typeface="Hind Vadodara" panose="02000000000000000000" pitchFamily="2" charset="0"/>
              </a:rPr>
              <a:t>One girl spoke about how she tries to lessen the pressure on her mother whilst also managing the expectations of younger siblings.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11: There’s only one thing that that I actually want but I don't think my mum can…get that. So, I've been holding it in…for 3 years…My little brother’s always asking for [toys], but I just say let’s just hide it until our mum gets money.</a:t>
            </a:r>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r>
              <a:rPr lang="en-GB">
                <a:latin typeface="Hind Vadodara"/>
                <a:cs typeface="Hind Vadodara"/>
              </a:rPr>
              <a:t>Young carers in particular spoke about taking on additional responsibilities due to their family's circumstances. Children as young as 7-years-old describe domestic chores that they completed to support their family.</a:t>
            </a:r>
            <a:endParaRPr lang="en-US">
              <a:latin typeface="Calibri" panose="020F0502020204030204"/>
              <a:ea typeface="Calibri" panose="020F0502020204030204"/>
              <a:cs typeface="Calibri" panose="020F0502020204030204"/>
            </a:endParaRPr>
          </a:p>
          <a:p>
            <a:endParaRPr lang="en-US">
              <a:ea typeface="Calibri"/>
              <a:cs typeface="Calibri"/>
            </a:endParaRPr>
          </a:p>
          <a:p>
            <a:r>
              <a:rPr lang="en-US" i="1">
                <a:solidFill>
                  <a:schemeClr val="accent1"/>
                </a:solidFill>
                <a:latin typeface="Hind Vadodara"/>
                <a:cs typeface="Hind Vadodara"/>
              </a:rPr>
              <a:t>  </a:t>
            </a:r>
            <a:r>
              <a:rPr lang="en-US" i="1">
                <a:solidFill>
                  <a:srgbClr val="19AC86"/>
                </a:solidFill>
                <a:effectLst/>
                <a:latin typeface="Hind Vadodara" panose="02000000000000000000" pitchFamily="2" charset="0"/>
              </a:rPr>
              <a:t>Boy, 8: I help [my mum]…I cook and clean round the house.</a:t>
            </a:r>
            <a:endParaRPr lang="en-US" i="1">
              <a:solidFill>
                <a:schemeClr val="accent1"/>
              </a:solidFill>
              <a:latin typeface="Hind Vadodara"/>
              <a:cs typeface="Hind Vadodara"/>
            </a:endParaRPr>
          </a:p>
          <a:p>
            <a:endParaRPr lang="en-GB">
              <a:latin typeface="Hind Vadodara"/>
              <a:cs typeface="Hind Vadodara"/>
            </a:endParaRPr>
          </a:p>
          <a:p>
            <a:r>
              <a:rPr lang="en-GB">
                <a:latin typeface="Hind Vadodara"/>
                <a:cs typeface="Hind Vadodara"/>
              </a:rPr>
              <a:t>Young carers were particularly vulnerable to experiencing an additional emotional burden, and they highlighted </a:t>
            </a:r>
          </a:p>
          <a:p>
            <a:r>
              <a:rPr lang="en-GB">
                <a:latin typeface="Hind Vadodara"/>
                <a:cs typeface="Hind Vadodara"/>
              </a:rPr>
              <a:t>how this impacts their education.</a:t>
            </a:r>
            <a:endParaRPr lang="en-GB"/>
          </a:p>
          <a:p>
            <a:endParaRPr lang="en-GB">
              <a:latin typeface="Hind Vadodara"/>
              <a:cs typeface="Hind Vadodara"/>
            </a:endParaRPr>
          </a:p>
          <a:p>
            <a:pPr lvl="1"/>
            <a:r>
              <a:rPr lang="en-GB" i="1">
                <a:solidFill>
                  <a:schemeClr val="accent1"/>
                </a:solidFill>
                <a:latin typeface="Hind Vadodara"/>
                <a:cs typeface="Hind Vadodara"/>
              </a:rPr>
              <a:t>Boy, 18:  I grew up in a household where my mum has [severe illness] so </a:t>
            </a:r>
          </a:p>
          <a:p>
            <a:pPr lvl="1"/>
            <a:r>
              <a:rPr lang="en-GB" i="1">
                <a:solidFill>
                  <a:schemeClr val="accent1"/>
                </a:solidFill>
                <a:latin typeface="Hind Vadodara"/>
                <a:cs typeface="Hind Vadodara"/>
              </a:rPr>
              <a:t>I’m a young carer, I have been since I was 8...I still can’t get carers allowance because </a:t>
            </a:r>
          </a:p>
          <a:p>
            <a:pPr lvl="1"/>
            <a:r>
              <a:rPr lang="en-GB" i="1">
                <a:solidFill>
                  <a:schemeClr val="accent1"/>
                </a:solidFill>
                <a:latin typeface="Hind Vadodara"/>
                <a:cs typeface="Hind Vadodara"/>
              </a:rPr>
              <a:t>I’m in full time education but the second I get in, I’m still doing all my jobs, still </a:t>
            </a:r>
          </a:p>
          <a:p>
            <a:pPr lvl="1"/>
            <a:r>
              <a:rPr lang="en-GB" i="1">
                <a:solidFill>
                  <a:schemeClr val="accent1"/>
                </a:solidFill>
                <a:latin typeface="Hind Vadodara"/>
                <a:cs typeface="Hind Vadodara"/>
              </a:rPr>
              <a:t>looking after them. What am I meant to do? Not go to college or </a:t>
            </a:r>
            <a:r>
              <a:rPr lang="en-GB" i="1" err="1">
                <a:solidFill>
                  <a:schemeClr val="accent1"/>
                </a:solidFill>
                <a:latin typeface="Hind Vadodara"/>
                <a:cs typeface="Hind Vadodara"/>
              </a:rPr>
              <a:t>uni</a:t>
            </a:r>
            <a:r>
              <a:rPr lang="en-GB" i="1">
                <a:solidFill>
                  <a:schemeClr val="accent1"/>
                </a:solidFill>
                <a:latin typeface="Hind Vadodara"/>
                <a:cs typeface="Hind Vadodara"/>
              </a:rPr>
              <a:t>? You have to </a:t>
            </a:r>
          </a:p>
          <a:p>
            <a:pPr lvl="1"/>
            <a:r>
              <a:rPr lang="en-GB" i="1">
                <a:solidFill>
                  <a:schemeClr val="accent1"/>
                </a:solidFill>
                <a:latin typeface="Hind Vadodara"/>
                <a:cs typeface="Hind Vadodara"/>
              </a:rPr>
              <a:t>give up your whole life just to care for your family, it’s all good but…you </a:t>
            </a:r>
          </a:p>
          <a:p>
            <a:pPr lvl="1"/>
            <a:r>
              <a:rPr lang="en-GB" i="1">
                <a:solidFill>
                  <a:schemeClr val="accent1"/>
                </a:solidFill>
                <a:latin typeface="Hind Vadodara"/>
                <a:cs typeface="Hind Vadodara"/>
              </a:rPr>
              <a:t>need a future.</a:t>
            </a:r>
          </a:p>
          <a:p>
            <a:pPr lvl="1"/>
            <a:endParaRPr lang="en-GB" i="1">
              <a:solidFill>
                <a:schemeClr val="accent1"/>
              </a:solidFill>
              <a:latin typeface="Hind Vadodara"/>
              <a:cs typeface="Hind Vadodara"/>
            </a:endParaRPr>
          </a:p>
          <a:p>
            <a:pPr lvl="1"/>
            <a:endParaRPr lang="en-GB" i="1">
              <a:solidFill>
                <a:schemeClr val="accent1"/>
              </a:solidFill>
              <a:latin typeface="Hind Vadodara"/>
              <a:cs typeface="Hind Vadodara"/>
            </a:endParaRPr>
          </a:p>
        </p:txBody>
      </p:sp>
      <p:sp>
        <p:nvSpPr>
          <p:cNvPr id="7" name="TextBox 6">
            <a:extLst>
              <a:ext uri="{FF2B5EF4-FFF2-40B4-BE49-F238E27FC236}">
                <a16:creationId xmlns:a16="http://schemas.microsoft.com/office/drawing/2014/main" id="{0A5990EC-D82D-C6AE-562A-C7B60FD33D2D}"/>
              </a:ext>
            </a:extLst>
          </p:cNvPr>
          <p:cNvSpPr txBox="1"/>
          <p:nvPr/>
        </p:nvSpPr>
        <p:spPr>
          <a:xfrm>
            <a:off x="0" y="0"/>
            <a:ext cx="10718736"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Responsibility</a:t>
            </a:r>
          </a:p>
        </p:txBody>
      </p:sp>
    </p:spTree>
    <p:extLst>
      <p:ext uri="{BB962C8B-B14F-4D97-AF65-F5344CB8AC3E}">
        <p14:creationId xmlns:p14="http://schemas.microsoft.com/office/powerpoint/2010/main" val="3970607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A692-FA83-9C9B-9AE2-935A9131FAE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780CFA5-5873-1796-705F-C663EC85439C}"/>
              </a:ext>
            </a:extLst>
          </p:cNvPr>
          <p:cNvSpPr txBox="1"/>
          <p:nvPr/>
        </p:nvSpPr>
        <p:spPr>
          <a:xfrm>
            <a:off x="0" y="3983920"/>
            <a:ext cx="12191999" cy="203132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Hind Vadodara"/>
              <a:cs typeface="Hind Vadodara"/>
            </a:endParaRPr>
          </a:p>
          <a:p>
            <a:pPr marL="285750" indent="-285750">
              <a:buFont typeface="Arial,Sans-Serif" panose="020B0604020202020204" pitchFamily="34" charset="0"/>
              <a:buChar char="•"/>
            </a:pPr>
            <a:r>
              <a:rPr lang="en-GB">
                <a:latin typeface="Hind Vadodara"/>
                <a:cs typeface="Hind Vadodara"/>
              </a:rPr>
              <a:t>Children who disagreed that </a:t>
            </a:r>
            <a:r>
              <a:rPr lang="en-GB" i="1">
                <a:latin typeface="Hind Vadodara"/>
                <a:cs typeface="Hind Vadodara"/>
              </a:rPr>
              <a:t>they have the same opportunities as other children </a:t>
            </a:r>
            <a:r>
              <a:rPr lang="en-GB">
                <a:latin typeface="Hind Vadodara"/>
                <a:cs typeface="Hind Vadodara"/>
              </a:rPr>
              <a:t>were also less likely to report that their family gets to spend quality time together (69%), compared to those who felt that they did have the same opportunities (89%).</a:t>
            </a:r>
          </a:p>
          <a:p>
            <a:pPr marL="285750" indent="-285750">
              <a:buFont typeface="Arial" panose="020B0604020202020204" pitchFamily="34" charset="0"/>
              <a:buChar char="•"/>
            </a:pPr>
            <a:r>
              <a:rPr lang="en-GB">
                <a:latin typeface="Hind Vadodara"/>
                <a:cs typeface="Hind Vadodara"/>
              </a:rPr>
              <a:t>Children from schools in the most deprived areas were also less likely to report that their family gets to spend quality time together (83%), compared to those in the least deprived areas (88%).</a:t>
            </a:r>
            <a:endParaRPr lang="en-GB"/>
          </a:p>
          <a:p>
            <a:endParaRPr lang="en-GB">
              <a:latin typeface="Hind Vadodara"/>
              <a:cs typeface="Hind Vadodara"/>
            </a:endParaRPr>
          </a:p>
        </p:txBody>
      </p:sp>
      <p:pic>
        <p:nvPicPr>
          <p:cNvPr id="3" name="Picture 2" descr="A close-up of a logo&#10;&#10;AI-generated content may be incorrect.">
            <a:extLst>
              <a:ext uri="{FF2B5EF4-FFF2-40B4-BE49-F238E27FC236}">
                <a16:creationId xmlns:a16="http://schemas.microsoft.com/office/drawing/2014/main" id="{2E7DEAD8-F6D4-BC74-9039-AE6C6C0CAAD7}"/>
              </a:ext>
            </a:extLst>
          </p:cNvPr>
          <p:cNvPicPr>
            <a:picLocks noChangeAspect="1"/>
          </p:cNvPicPr>
          <p:nvPr/>
        </p:nvPicPr>
        <p:blipFill>
          <a:blip r:embed="rId2"/>
          <a:srcRect r="116" b="8139"/>
          <a:stretch/>
        </p:blipFill>
        <p:spPr>
          <a:xfrm>
            <a:off x="4477959" y="2127989"/>
            <a:ext cx="6724986" cy="909261"/>
          </a:xfrm>
          <a:prstGeom prst="rect">
            <a:avLst/>
          </a:prstGeom>
          <a:ln>
            <a:solidFill>
              <a:srgbClr val="19AC86"/>
            </a:solidFill>
          </a:ln>
        </p:spPr>
      </p:pic>
      <p:sp>
        <p:nvSpPr>
          <p:cNvPr id="5" name="TextBox 2">
            <a:extLst>
              <a:ext uri="{FF2B5EF4-FFF2-40B4-BE49-F238E27FC236}">
                <a16:creationId xmlns:a16="http://schemas.microsoft.com/office/drawing/2014/main" id="{0380DE4D-0B85-966B-3159-29ECAA1EB8FC}"/>
              </a:ext>
            </a:extLst>
          </p:cNvPr>
          <p:cNvSpPr txBox="1"/>
          <p:nvPr/>
        </p:nvSpPr>
        <p:spPr>
          <a:xfrm>
            <a:off x="146538" y="298666"/>
            <a:ext cx="12191999" cy="21236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Family Life</a:t>
            </a:r>
            <a:endParaRPr lang="en-GB" sz="2400" b="1">
              <a:solidFill>
                <a:srgbClr val="19AC86"/>
              </a:solidFill>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Children from lower-income backgrounds were </a:t>
            </a:r>
            <a:r>
              <a:rPr lang="en-GB" b="1">
                <a:latin typeface="Hind Vadodara"/>
                <a:cs typeface="Hind Vadodara"/>
              </a:rPr>
              <a:t>less likely to report getting to spend quality time with their family, </a:t>
            </a:r>
            <a:r>
              <a:rPr lang="en-GB">
                <a:latin typeface="Hind Vadodara"/>
                <a:cs typeface="Hind Vadodara"/>
              </a:rPr>
              <a:t>compared to those from higher-income backgrounds.</a:t>
            </a:r>
            <a:br>
              <a:rPr lang="en-GB">
                <a:latin typeface="Hind Vadodara"/>
                <a:cs typeface="Hind Vadodara"/>
              </a:rPr>
            </a:br>
            <a:endParaRPr lang="en-GB" i="1">
              <a:latin typeface="Hind Vadodara"/>
              <a:cs typeface="Hind Vadodara"/>
            </a:endParaRPr>
          </a:p>
          <a:p>
            <a:pPr lvl="1"/>
            <a:endParaRPr lang="en-GB">
              <a:latin typeface="Hind Vadodara"/>
              <a:ea typeface="Calibri" panose="020F0502020204030204"/>
              <a:cs typeface="Hind Vadodara"/>
            </a:endParaRPr>
          </a:p>
          <a:p>
            <a:endParaRPr lang="en-GB">
              <a:ea typeface="Calibri" panose="020F0502020204030204"/>
              <a:cs typeface="Calibri" panose="020F0502020204030204"/>
            </a:endParaRPr>
          </a:p>
        </p:txBody>
      </p:sp>
      <p:pic>
        <p:nvPicPr>
          <p:cNvPr id="6" name="Picture 5" descr="A blue and black number on a green background&#10;&#10;AI-generated content may be incorrect.">
            <a:extLst>
              <a:ext uri="{FF2B5EF4-FFF2-40B4-BE49-F238E27FC236}">
                <a16:creationId xmlns:a16="http://schemas.microsoft.com/office/drawing/2014/main" id="{D7C86546-BF76-09B0-8013-251AE3F56548}"/>
              </a:ext>
            </a:extLst>
          </p:cNvPr>
          <p:cNvPicPr>
            <a:picLocks noChangeAspect="1"/>
          </p:cNvPicPr>
          <p:nvPr/>
        </p:nvPicPr>
        <p:blipFill>
          <a:blip r:embed="rId3"/>
          <a:stretch>
            <a:fillRect/>
          </a:stretch>
        </p:blipFill>
        <p:spPr>
          <a:xfrm>
            <a:off x="353505" y="3153127"/>
            <a:ext cx="10848681" cy="526960"/>
          </a:xfrm>
          <a:prstGeom prst="rect">
            <a:avLst/>
          </a:prstGeom>
          <a:ln>
            <a:solidFill>
              <a:srgbClr val="19AC86"/>
            </a:solidFill>
          </a:ln>
        </p:spPr>
      </p:pic>
    </p:spTree>
    <p:extLst>
      <p:ext uri="{BB962C8B-B14F-4D97-AF65-F5344CB8AC3E}">
        <p14:creationId xmlns:p14="http://schemas.microsoft.com/office/powerpoint/2010/main" val="369216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8F314D-08A6-1304-3437-3B2D449B6E32}"/>
              </a:ext>
            </a:extLst>
          </p:cNvPr>
          <p:cNvSpPr txBox="1"/>
          <p:nvPr/>
        </p:nvSpPr>
        <p:spPr>
          <a:xfrm>
            <a:off x="0" y="440455"/>
            <a:ext cx="12192001"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When asked what they spent, or would spend, their own money on, children and young people talked about contributing to their household income and saving up to buy essentials, such as school supplies, rather than buying things that they wanted. </a:t>
            </a:r>
          </a:p>
          <a:p>
            <a:endParaRPr lang="en-GB">
              <a:latin typeface="Hind Vadodara" panose="02000000000000000000" pitchFamily="2" charset="0"/>
              <a:cs typeface="Hind Vadodara" panose="02000000000000000000" pitchFamily="2" charset="0"/>
            </a:endParaRPr>
          </a:p>
          <a:p>
            <a:r>
              <a:rPr lang="en-GB" i="1">
                <a:solidFill>
                  <a:srgbClr val="19AC86"/>
                </a:solidFill>
                <a:latin typeface="Hind Vadodara" panose="02000000000000000000" pitchFamily="2" charset="0"/>
                <a:cs typeface="Hind Vadodara" panose="02000000000000000000" pitchFamily="2" charset="0"/>
              </a:rPr>
              <a:t>        Girl, 14: I don’t get pocket money but if I did I would save it for things I need like school supplies.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7: I get money every time I help my mum or dad do something. And I'm going to save it up so then I can buy stuff that I need, or I can get stuff for my mum and my dad just in case they don't have the money. </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Older children and teens recognised the importance of saving for the future, including costs such as university and </a:t>
            </a:r>
          </a:p>
          <a:p>
            <a:r>
              <a:rPr lang="en-GB">
                <a:latin typeface="Hind Vadodara" panose="02000000000000000000" pitchFamily="2" charset="0"/>
                <a:cs typeface="Hind Vadodara" panose="02000000000000000000" pitchFamily="2" charset="0"/>
              </a:rPr>
              <a:t>driving lessons.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Maybe if I had a bit more money, I'd be thinking for the future, because not </a:t>
            </a:r>
          </a:p>
          <a:p>
            <a:pPr lvl="1"/>
            <a:r>
              <a:rPr lang="en-GB" i="1">
                <a:solidFill>
                  <a:schemeClr val="accent1"/>
                </a:solidFill>
                <a:latin typeface="Hind Vadodara" panose="02000000000000000000" pitchFamily="2" charset="0"/>
                <a:cs typeface="Hind Vadodara" panose="02000000000000000000" pitchFamily="2" charset="0"/>
              </a:rPr>
              <a:t>everything is about the time right now - splashing your money. Obviously, people</a:t>
            </a:r>
          </a:p>
          <a:p>
            <a:pPr lvl="1"/>
            <a:r>
              <a:rPr lang="en-GB" i="1">
                <a:solidFill>
                  <a:schemeClr val="accent1"/>
                </a:solidFill>
                <a:latin typeface="Hind Vadodara" panose="02000000000000000000" pitchFamily="2" charset="0"/>
                <a:cs typeface="Hind Vadodara" panose="02000000000000000000" pitchFamily="2" charset="0"/>
              </a:rPr>
              <a:t>want to enjoy our young age, but also you got to think about your future as well.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don’t [spend the money I earn]. Most of my money goes to savings for when</a:t>
            </a:r>
          </a:p>
          <a:p>
            <a:pPr lvl="1"/>
            <a:r>
              <a:rPr lang="en-GB" i="1">
                <a:solidFill>
                  <a:schemeClr val="accent1"/>
                </a:solidFill>
                <a:latin typeface="Hind Vadodara" panose="02000000000000000000" pitchFamily="2" charset="0"/>
                <a:cs typeface="Hind Vadodara" panose="02000000000000000000" pitchFamily="2" charset="0"/>
              </a:rPr>
              <a:t>I turn 17 for my driving lessons…I need to work for a long time to save up for it.</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I’d save up for uni. But it’s not enough.</a:t>
            </a:r>
          </a:p>
        </p:txBody>
      </p:sp>
      <p:sp>
        <p:nvSpPr>
          <p:cNvPr id="4" name="TextBox 3">
            <a:extLst>
              <a:ext uri="{FF2B5EF4-FFF2-40B4-BE49-F238E27FC236}">
                <a16:creationId xmlns:a16="http://schemas.microsoft.com/office/drawing/2014/main" id="{7D59F28F-7ED2-47CB-6E67-D9682BE74CEE}"/>
              </a:ext>
            </a:extLst>
          </p:cNvPr>
          <p:cNvSpPr txBox="1"/>
          <p:nvPr/>
        </p:nvSpPr>
        <p:spPr>
          <a:xfrm>
            <a:off x="0" y="49684"/>
            <a:ext cx="11346873"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Attitudes to money</a:t>
            </a:r>
          </a:p>
        </p:txBody>
      </p:sp>
    </p:spTree>
    <p:extLst>
      <p:ext uri="{BB962C8B-B14F-4D97-AF65-F5344CB8AC3E}">
        <p14:creationId xmlns:p14="http://schemas.microsoft.com/office/powerpoint/2010/main" val="2493921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223A90E5-453E-97B1-4B18-BD848F7F8C0D}"/>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F1B0A6D5-FA1A-24F6-A710-829A2FF469E3}"/>
              </a:ext>
            </a:extLst>
          </p:cNvPr>
          <p:cNvSpPr txBox="1">
            <a:spLocks/>
          </p:cNvSpPr>
          <p:nvPr/>
        </p:nvSpPr>
        <p:spPr>
          <a:xfrm>
            <a:off x="2038925" y="2759541"/>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Low expectations</a:t>
            </a:r>
            <a:endParaRPr lang="en-US"/>
          </a:p>
        </p:txBody>
      </p:sp>
      <p:sp>
        <p:nvSpPr>
          <p:cNvPr id="3" name="Title 5">
            <a:extLst>
              <a:ext uri="{FF2B5EF4-FFF2-40B4-BE49-F238E27FC236}">
                <a16:creationId xmlns:a16="http://schemas.microsoft.com/office/drawing/2014/main" id="{69F072BB-0ADF-3AC8-1A8B-41C1A2C7AE6B}"/>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330092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E06709-37E8-126D-D300-30263DC5BB9F}"/>
              </a:ext>
            </a:extLst>
          </p:cNvPr>
          <p:cNvSpPr txBox="1"/>
          <p:nvPr/>
        </p:nvSpPr>
        <p:spPr>
          <a:xfrm>
            <a:off x="1" y="0"/>
            <a:ext cx="12191999" cy="60016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Introduction</a:t>
            </a:r>
            <a:br>
              <a:rPr lang="en-US">
                <a:latin typeface="Hind Vadodara"/>
                <a:cs typeface="Hind Vadodara"/>
              </a:rPr>
            </a:br>
            <a:r>
              <a:rPr lang="en-US">
                <a:latin typeface="Hind Vadodara"/>
                <a:cs typeface="Hind Vadodara"/>
              </a:rPr>
              <a:t>The Office of the Children’s Commissioner for England was commissioned by the Child Poverty Unit to conduct a piece of research exploring children’s experiences of living in poverty, for the purpose of informing the government’s upcoming Child Poverty Strategy. </a:t>
            </a:r>
          </a:p>
          <a:p>
            <a:endParaRPr lang="en-US">
              <a:latin typeface="Hind Vadodara"/>
              <a:cs typeface="Hind Vadodara"/>
            </a:endParaRPr>
          </a:p>
          <a:p>
            <a:r>
              <a:rPr lang="en-GB">
                <a:latin typeface="Hind Vadodara"/>
                <a:cs typeface="Hind Vadodara"/>
              </a:rPr>
              <a:t>The aims of this project were:</a:t>
            </a:r>
            <a:endParaRPr lang="en-GB" sz="1100">
              <a:latin typeface="Aptos"/>
              <a:cs typeface="Hind Vadodara"/>
            </a:endParaRPr>
          </a:p>
          <a:p>
            <a:pPr marL="1257300" lvl="2" indent="-342900">
              <a:buFont typeface="Arial"/>
              <a:buChar char="•"/>
            </a:pPr>
            <a:r>
              <a:rPr lang="en-US">
                <a:latin typeface="Hind Vadodara"/>
                <a:cs typeface="Hind Vadodara"/>
              </a:rPr>
              <a:t>To ensure the Child Poverty Taskforce hears the experiences and insights of children growing up in poverty.</a:t>
            </a:r>
            <a:endParaRPr lang="en-GB">
              <a:latin typeface="Hind Vadodara"/>
              <a:cs typeface="Hind Vadodara"/>
            </a:endParaRPr>
          </a:p>
          <a:p>
            <a:pPr marL="1257300" lvl="2" indent="-342900">
              <a:buFont typeface="Arial"/>
              <a:buChar char="•"/>
            </a:pPr>
            <a:r>
              <a:rPr lang="en-US">
                <a:latin typeface="Hind Vadodara"/>
                <a:cs typeface="Hind Vadodara"/>
              </a:rPr>
              <a:t>To demonstrate the impact of poverty on children and highlight how those impacts can be alleviated.</a:t>
            </a:r>
            <a:endParaRPr lang="en-GB">
              <a:latin typeface="Hind Vadodara"/>
              <a:cs typeface="Hind Vadodara"/>
            </a:endParaRPr>
          </a:p>
          <a:p>
            <a:pPr marL="1257300" lvl="2" indent="-342900">
              <a:buFont typeface="Arial"/>
              <a:buChar char="•"/>
            </a:pPr>
            <a:r>
              <a:rPr lang="en-GB">
                <a:latin typeface="Hind Vadodara" panose="02000000000000000000" pitchFamily="2" charset="0"/>
                <a:cs typeface="Hind Vadodara" panose="02000000000000000000" pitchFamily="2" charset="0"/>
              </a:rPr>
              <a:t>To ensure recommendations made by the Taskforce were directly informed by children’s views, voices and experiences</a:t>
            </a:r>
          </a:p>
          <a:p>
            <a:pPr marL="1257300" lvl="2" indent="-342900">
              <a:buFont typeface="Arial"/>
              <a:buChar char="•"/>
            </a:pPr>
            <a:endParaRPr lang="en-US">
              <a:latin typeface="Hind Vadodara"/>
              <a:cs typeface="Hind Vadodara"/>
            </a:endParaRPr>
          </a:p>
          <a:p>
            <a:r>
              <a:rPr lang="en-US">
                <a:latin typeface="Hind Vadodara"/>
                <a:cs typeface="Hind Vadodara"/>
              </a:rPr>
              <a:t>These slides </a:t>
            </a:r>
            <a:r>
              <a:rPr lang="en-US" err="1">
                <a:latin typeface="Hind Vadodara"/>
                <a:cs typeface="Hind Vadodara"/>
              </a:rPr>
              <a:t>summarise</a:t>
            </a:r>
            <a:r>
              <a:rPr lang="en-US">
                <a:latin typeface="Hind Vadodara"/>
                <a:cs typeface="Hind Vadodara"/>
              </a:rPr>
              <a:t> the views of the 128 children and young people in England who we spoke between January and March 2025. These slides should be viewed alongside the office’s report ‘</a:t>
            </a:r>
            <a:r>
              <a:rPr lang="en-GB">
                <a:latin typeface="Hind Vadodara"/>
                <a:cs typeface="Hind Vadodara"/>
              </a:rPr>
              <a:t>Growing up in a low-income family – children’s experiences’.</a:t>
            </a:r>
            <a:endParaRPr lang="en-US">
              <a:latin typeface="Hind Vadodara"/>
              <a:cs typeface="Hind Vadodara"/>
            </a:endParaRPr>
          </a:p>
          <a:p>
            <a:endParaRPr lang="en-GB">
              <a:latin typeface="Hind Vadodara"/>
              <a:cs typeface="Hind Vadodara"/>
            </a:endParaRPr>
          </a:p>
          <a:p>
            <a:r>
              <a:rPr lang="en-GB" b="1">
                <a:latin typeface="Hind Vadodara"/>
                <a:cs typeface="Hind Vadodara"/>
              </a:rPr>
              <a:t>Note: </a:t>
            </a:r>
            <a:r>
              <a:rPr lang="en-GB">
                <a:latin typeface="Hind Vadodara"/>
                <a:cs typeface="Hind Vadodara"/>
              </a:rPr>
              <a:t>We use the term 'poverty' for ease of communication. Whilst participants were selected based on their experiences of growing up in low-income households (see </a:t>
            </a:r>
            <a:r>
              <a:rPr lang="en-GB">
                <a:latin typeface="Hind Vadodara"/>
                <a:cs typeface="Hind Vadodara"/>
                <a:hlinkClick r:id="rId2" action="ppaction://hlinksldjump"/>
              </a:rPr>
              <a:t>methodology</a:t>
            </a:r>
            <a:r>
              <a:rPr lang="en-GB">
                <a:latin typeface="Hind Vadodara"/>
                <a:cs typeface="Hind Vadodara"/>
              </a:rPr>
              <a:t>), children rarely made explicit references to poverty. Instead, they talked about the material items they lack and how their lives could be improved, the activities and experiences they wish they could do, or how they </a:t>
            </a:r>
            <a:r>
              <a:rPr lang="en-GB" i="1">
                <a:latin typeface="Hind Vadodara"/>
                <a:cs typeface="Hind Vadodara"/>
              </a:rPr>
              <a:t>feel</a:t>
            </a:r>
            <a:r>
              <a:rPr lang="en-GB">
                <a:latin typeface="Hind Vadodara"/>
                <a:cs typeface="Hind Vadodara"/>
              </a:rPr>
              <a:t> about the social and emotional burden of their family's circumstances. </a:t>
            </a:r>
            <a:r>
              <a:rPr lang="en-GB">
                <a:solidFill>
                  <a:srgbClr val="202B51"/>
                </a:solidFill>
                <a:latin typeface="Hind Vadodara"/>
                <a:cs typeface="Hind Vadodara"/>
              </a:rPr>
              <a:t>Whilst some children were happy to discuss their personal experiences, others preferred to talk about these topics in the third-person – referring to, for example, 'people that might not be as well off', instead of themselves.</a:t>
            </a:r>
            <a:endParaRPr lang="en-GB">
              <a:ea typeface="Calibri" panose="020F0502020204030204"/>
              <a:cs typeface="Calibri" panose="020F0502020204030204"/>
            </a:endParaRPr>
          </a:p>
        </p:txBody>
      </p:sp>
    </p:spTree>
    <p:extLst>
      <p:ext uri="{BB962C8B-B14F-4D97-AF65-F5344CB8AC3E}">
        <p14:creationId xmlns:p14="http://schemas.microsoft.com/office/powerpoint/2010/main" val="2627049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D7C6C-C077-47B7-FFE8-C1262A7C3256}"/>
              </a:ext>
            </a:extLst>
          </p:cNvPr>
          <p:cNvSpPr txBox="1"/>
          <p:nvPr/>
        </p:nvSpPr>
        <p:spPr>
          <a:xfrm>
            <a:off x="0" y="886491"/>
            <a:ext cx="12192000" cy="3970318"/>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As well as a recognition that some of the issues they were facing were difficult, there was also evidence of children and young people accepting inadequate living situations as normal and having low expectations for services and amenities. One girl spoke about having a warm home as though it was not an essential need.</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know it’s not an intense priority…like food and water [are] but just having the heating on [is important].</a:t>
            </a:r>
          </a:p>
          <a:p>
            <a:pPr lvl="1"/>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boy reflected on how growing up with less at home had meant he expected less from local services.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You look at the grass in [PLACE] Park - when it comes to summertime it’s </a:t>
            </a:r>
          </a:p>
          <a:p>
            <a:pPr lvl="1"/>
            <a:r>
              <a:rPr lang="en-GB" i="1">
                <a:solidFill>
                  <a:schemeClr val="accent1"/>
                </a:solidFill>
                <a:latin typeface="Hind Vadodara" panose="02000000000000000000" pitchFamily="2" charset="0"/>
                <a:cs typeface="Hind Vadodara" panose="02000000000000000000" pitchFamily="2" charset="0"/>
              </a:rPr>
              <a:t>nearly up to my knees... It's not the best…but… as kids we adapt, we just made the </a:t>
            </a:r>
          </a:p>
          <a:p>
            <a:pPr lvl="1"/>
            <a:r>
              <a:rPr lang="en-GB" i="1">
                <a:solidFill>
                  <a:schemeClr val="accent1"/>
                </a:solidFill>
                <a:latin typeface="Hind Vadodara" panose="02000000000000000000" pitchFamily="2" charset="0"/>
                <a:cs typeface="Hind Vadodara" panose="02000000000000000000" pitchFamily="2" charset="0"/>
              </a:rPr>
              <a:t>most of what we had because it's not like we had the best of the best at home as it </a:t>
            </a:r>
          </a:p>
          <a:p>
            <a:pPr lvl="1"/>
            <a:r>
              <a:rPr lang="en-GB" i="1">
                <a:solidFill>
                  <a:schemeClr val="accent1"/>
                </a:solidFill>
                <a:latin typeface="Hind Vadodara" panose="02000000000000000000" pitchFamily="2" charset="0"/>
                <a:cs typeface="Hind Vadodara" panose="02000000000000000000" pitchFamily="2" charset="0"/>
              </a:rPr>
              <a:t>was, so it was almost normal to us. But now when you grow up, you tend to see </a:t>
            </a:r>
          </a:p>
          <a:p>
            <a:pPr lvl="1"/>
            <a:r>
              <a:rPr lang="en-GB" i="1">
                <a:solidFill>
                  <a:schemeClr val="accent1"/>
                </a:solidFill>
                <a:latin typeface="Hind Vadodara" panose="02000000000000000000" pitchFamily="2" charset="0"/>
                <a:cs typeface="Hind Vadodara" panose="02000000000000000000" pitchFamily="2" charset="0"/>
              </a:rPr>
              <a:t>things a bit differently and see how these certain parks surrounding us are just left </a:t>
            </a:r>
          </a:p>
          <a:p>
            <a:pPr lvl="1"/>
            <a:r>
              <a:rPr lang="en-GB" i="1">
                <a:solidFill>
                  <a:schemeClr val="accent1"/>
                </a:solidFill>
                <a:latin typeface="Hind Vadodara" panose="02000000000000000000" pitchFamily="2" charset="0"/>
                <a:cs typeface="Hind Vadodara" panose="02000000000000000000" pitchFamily="2" charset="0"/>
              </a:rPr>
              <a:t>to the side, are not really taken care of by the council or Government.  </a:t>
            </a:r>
          </a:p>
        </p:txBody>
      </p:sp>
      <p:sp>
        <p:nvSpPr>
          <p:cNvPr id="5" name="TextBox 4">
            <a:extLst>
              <a:ext uri="{FF2B5EF4-FFF2-40B4-BE49-F238E27FC236}">
                <a16:creationId xmlns:a16="http://schemas.microsoft.com/office/drawing/2014/main" id="{C1C8EC44-5002-D94A-96D3-01674C7955E7}"/>
              </a:ext>
            </a:extLst>
          </p:cNvPr>
          <p:cNvSpPr txBox="1"/>
          <p:nvPr/>
        </p:nvSpPr>
        <p:spPr>
          <a:xfrm>
            <a:off x="0" y="281771"/>
            <a:ext cx="6128326" cy="523220"/>
          </a:xfrm>
          <a:prstGeom prst="rect">
            <a:avLst/>
          </a:prstGeom>
          <a:noFill/>
        </p:spPr>
        <p:txBody>
          <a:bodyPr wrap="square">
            <a:spAutoFit/>
          </a:bodyPr>
          <a:lstStyle/>
          <a:p>
            <a:r>
              <a:rPr lang="en-GB" sz="2800" b="1">
                <a:latin typeface="Hind Vadodara" panose="02000000000000000000" pitchFamily="2" charset="0"/>
                <a:cs typeface="Hind Vadodara" panose="02000000000000000000" pitchFamily="2" charset="0"/>
              </a:rPr>
              <a:t>Low</a:t>
            </a:r>
            <a:r>
              <a:rPr lang="en-GB" sz="1800" b="1">
                <a:latin typeface="Hind Vadodara" panose="02000000000000000000" pitchFamily="2" charset="0"/>
                <a:cs typeface="Hind Vadodara" panose="02000000000000000000" pitchFamily="2" charset="0"/>
              </a:rPr>
              <a:t> </a:t>
            </a:r>
            <a:r>
              <a:rPr lang="en-GB" sz="2800" b="1">
                <a:latin typeface="Hind Vadodara" panose="02000000000000000000" pitchFamily="2" charset="0"/>
                <a:cs typeface="Hind Vadodara" panose="02000000000000000000" pitchFamily="2" charset="0"/>
              </a:rPr>
              <a:t>expectations</a:t>
            </a:r>
            <a:endParaRPr lang="en-GB"/>
          </a:p>
        </p:txBody>
      </p:sp>
    </p:spTree>
    <p:extLst>
      <p:ext uri="{BB962C8B-B14F-4D97-AF65-F5344CB8AC3E}">
        <p14:creationId xmlns:p14="http://schemas.microsoft.com/office/powerpoint/2010/main" val="4098603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0E522EAB-09FE-E7DB-6A1A-766D03A43261}"/>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F61A829C-C615-303A-D1D7-49CA6CD2E89F}"/>
              </a:ext>
            </a:extLst>
          </p:cNvPr>
          <p:cNvSpPr txBox="1">
            <a:spLocks/>
          </p:cNvSpPr>
          <p:nvPr/>
        </p:nvSpPr>
        <p:spPr>
          <a:xfrm>
            <a:off x="2038925" y="2759541"/>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Impact on aspirations</a:t>
            </a:r>
            <a:endParaRPr lang="en-US"/>
          </a:p>
        </p:txBody>
      </p:sp>
      <p:sp>
        <p:nvSpPr>
          <p:cNvPr id="3" name="Title 5">
            <a:extLst>
              <a:ext uri="{FF2B5EF4-FFF2-40B4-BE49-F238E27FC236}">
                <a16:creationId xmlns:a16="http://schemas.microsoft.com/office/drawing/2014/main" id="{CB33E3A8-80D8-4968-4DC9-158706F47542}"/>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182492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C384F5-445A-F649-A162-AD022A328D87}"/>
              </a:ext>
            </a:extLst>
          </p:cNvPr>
          <p:cNvSpPr txBox="1"/>
          <p:nvPr/>
        </p:nvSpPr>
        <p:spPr>
          <a:xfrm>
            <a:off x="0" y="593794"/>
            <a:ext cx="12187646" cy="6463308"/>
          </a:xfrm>
          <a:prstGeom prst="rect">
            <a:avLst/>
          </a:prstGeom>
          <a:noFill/>
        </p:spPr>
        <p:txBody>
          <a:bodyPr wrap="square" lIns="91440" tIns="45720" rIns="91440" bIns="45720" anchor="t">
            <a:spAutoFit/>
          </a:bodyPr>
          <a:lstStyle/>
          <a:p>
            <a:r>
              <a:rPr lang="en-GB">
                <a:latin typeface="Hind Vadodara"/>
                <a:cs typeface="Hind Vadodara"/>
              </a:rPr>
              <a:t>Children and young people told us about a range of jobs that they would like to do in the future, including becoming a social worker, doctor, footballer, YouTuber, beautician, police officer, computer technician, archaeologist, chef, and marine engineer.</a:t>
            </a:r>
            <a:endParaRPr lang="en-US">
              <a:latin typeface="Hind Vadodara"/>
              <a:cs typeface="Hind Vadodara"/>
            </a:endParaRPr>
          </a:p>
          <a:p>
            <a:endParaRPr lang="en-GB">
              <a:latin typeface="Hind Vadodara"/>
              <a:cs typeface="Hind Vadodara"/>
            </a:endParaRPr>
          </a:p>
          <a:p>
            <a:r>
              <a:rPr lang="en-GB">
                <a:latin typeface="Hind Vadodara"/>
                <a:cs typeface="Hind Vadodara"/>
              </a:rPr>
              <a:t>One boy</a:t>
            </a:r>
            <a:r>
              <a:rPr lang="en-GB">
                <a:solidFill>
                  <a:srgbClr val="202B51"/>
                </a:solidFill>
                <a:latin typeface="Hind Vadodara"/>
                <a:cs typeface="Hind Vadodara"/>
              </a:rPr>
              <a:t> wanted to pursue sport to a professional level, but his family’s financial difficulties were a barrier to this.</a:t>
            </a:r>
            <a:endParaRPr lang="en-GB">
              <a:solidFill>
                <a:srgbClr val="202B51"/>
              </a:solidFill>
              <a:latin typeface="Calibri"/>
              <a:ea typeface="Calibri"/>
              <a:cs typeface="Calibri"/>
            </a:endParaRP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16: I don’t have money to pay the [sport club] registration every time. My mum said I can’t pay for it every time. There’s not enough income for my mum and my sister...I believe that if I do [sport], there could be an opportunity to get a contract and make my family happy, but I don’t have access to a gym or training. </a:t>
            </a:r>
            <a:endParaRPr lang="en-US">
              <a:solidFill>
                <a:schemeClr val="accent1"/>
              </a:solidFill>
              <a:latin typeface="Hind Vadodara"/>
              <a:cs typeface="Hind Vadodara"/>
            </a:endParaRPr>
          </a:p>
          <a:p>
            <a:endParaRPr lang="en-GB">
              <a:latin typeface="Hind Vadodara" panose="02000000000000000000" pitchFamily="2" charset="0"/>
              <a:cs typeface="Hind Vadodara" panose="02000000000000000000" pitchFamily="2" charset="0"/>
            </a:endParaRPr>
          </a:p>
          <a:p>
            <a:r>
              <a:rPr lang="en-GB">
                <a:latin typeface="Hind Vadodara"/>
                <a:cs typeface="Hind Vadodara"/>
              </a:rPr>
              <a:t>When discussing the future, children as young as 8-years-old focussed on the need to provide for their family, </a:t>
            </a:r>
            <a:br>
              <a:rPr lang="en-GB">
                <a:latin typeface="Hind Vadodara"/>
                <a:cs typeface="Hind Vadodara"/>
              </a:rPr>
            </a:br>
            <a:r>
              <a:rPr lang="en-GB">
                <a:latin typeface="Hind Vadodara"/>
                <a:cs typeface="Hind Vadodara"/>
              </a:rPr>
              <a:t>rather than their aspirations or career goals.</a:t>
            </a:r>
          </a:p>
          <a:p>
            <a:endParaRPr lang="en-GB">
              <a:latin typeface="Hind Vadodara"/>
              <a:cs typeface="Hind Vadodara"/>
            </a:endParaRPr>
          </a:p>
          <a:p>
            <a:pPr lvl="1"/>
            <a:r>
              <a:rPr lang="en-GB" i="1">
                <a:solidFill>
                  <a:schemeClr val="accent1"/>
                </a:solidFill>
                <a:latin typeface="Hind Vadodara"/>
                <a:cs typeface="Hind Vadodara"/>
              </a:rPr>
              <a:t>Boy, 8: I think we need to learn in school so that when we go to university…we’re </a:t>
            </a:r>
          </a:p>
          <a:p>
            <a:pPr lvl="1"/>
            <a:r>
              <a:rPr lang="en-GB" i="1">
                <a:solidFill>
                  <a:schemeClr val="accent1"/>
                </a:solidFill>
                <a:latin typeface="Hind Vadodara"/>
                <a:cs typeface="Hind Vadodara"/>
              </a:rPr>
              <a:t>going to have a good job and then we can provide stuff for our family.</a:t>
            </a:r>
          </a:p>
          <a:p>
            <a:pPr lvl="1"/>
            <a:endParaRPr lang="en-GB" i="1">
              <a:solidFill>
                <a:schemeClr val="accent1"/>
              </a:solidFill>
              <a:latin typeface="Hind Vadodara"/>
              <a:cs typeface="Hind Vadodara"/>
            </a:endParaRPr>
          </a:p>
          <a:p>
            <a:r>
              <a:rPr lang="en-GB">
                <a:latin typeface="Hind Vadodara"/>
                <a:cs typeface="Hind Vadodara"/>
              </a:rPr>
              <a:t>Another participant highlighted how poverty can prevent children and young people </a:t>
            </a:r>
            <a:br>
              <a:rPr lang="en-GB">
                <a:latin typeface="Hind Vadodara"/>
                <a:cs typeface="Hind Vadodara"/>
              </a:rPr>
            </a:br>
            <a:r>
              <a:rPr lang="en-GB">
                <a:latin typeface="Hind Vadodara"/>
                <a:cs typeface="Hind Vadodara"/>
              </a:rPr>
              <a:t>from even thinking about their aspirations for the future.</a:t>
            </a:r>
          </a:p>
          <a:p>
            <a:endParaRPr lang="en-GB">
              <a:solidFill>
                <a:srgbClr val="7030A0"/>
              </a:solidFill>
              <a:latin typeface="Calibri" panose="020F0502020204030204" pitchFamily="34" charset="0"/>
            </a:endParaRPr>
          </a:p>
          <a:p>
            <a:pPr lvl="1"/>
            <a:r>
              <a:rPr lang="en-GB" i="1">
                <a:solidFill>
                  <a:schemeClr val="accent1"/>
                </a:solidFill>
                <a:latin typeface="Hind Vadodara"/>
                <a:cs typeface="Hind Vadodara"/>
              </a:rPr>
              <a:t>Boy, 15: maybe if I had a bit more money, I'd be thinking for the future.</a:t>
            </a:r>
          </a:p>
          <a:p>
            <a:endParaRPr lang="en-GB" i="1">
              <a:solidFill>
                <a:schemeClr val="accent1"/>
              </a:solidFill>
              <a:latin typeface="Hind Vadodara"/>
              <a:cs typeface="Hind Vadodara"/>
            </a:endParaRPr>
          </a:p>
          <a:p>
            <a:endParaRPr lang="en-GB">
              <a:latin typeface="Hind Vadodara" panose="02000000000000000000" pitchFamily="2" charset="0"/>
              <a:cs typeface="Hind Vadodara" panose="02000000000000000000" pitchFamily="2" charset="0"/>
            </a:endParaRPr>
          </a:p>
          <a:p>
            <a:endParaRPr lang="en-GB" sz="1800">
              <a:effectLst/>
              <a:latin typeface="Hind Vadodara" panose="02000000000000000000" pitchFamily="2" charset="0"/>
              <a:cs typeface="Hind Vadodara" panose="02000000000000000000" pitchFamily="2" charset="0"/>
            </a:endParaRPr>
          </a:p>
        </p:txBody>
      </p:sp>
      <p:sp>
        <p:nvSpPr>
          <p:cNvPr id="6" name="TextBox 5">
            <a:extLst>
              <a:ext uri="{FF2B5EF4-FFF2-40B4-BE49-F238E27FC236}">
                <a16:creationId xmlns:a16="http://schemas.microsoft.com/office/drawing/2014/main" id="{35D9DFF8-03FA-3D51-3181-9797B18F8965}"/>
              </a:ext>
            </a:extLst>
          </p:cNvPr>
          <p:cNvSpPr txBox="1"/>
          <p:nvPr/>
        </p:nvSpPr>
        <p:spPr>
          <a:xfrm>
            <a:off x="0" y="99226"/>
            <a:ext cx="4637315" cy="461665"/>
          </a:xfrm>
          <a:prstGeom prst="rect">
            <a:avLst/>
          </a:prstGeom>
          <a:noFill/>
        </p:spPr>
        <p:txBody>
          <a:bodyPr wrap="square" lIns="91440" tIns="45720" rIns="91440" bIns="45720" rtlCol="0" anchor="t">
            <a:spAutoFit/>
          </a:bodyPr>
          <a:lstStyle/>
          <a:p>
            <a:r>
              <a:rPr lang="en-GB" sz="2400" b="1">
                <a:latin typeface="Hind Vadodara"/>
                <a:cs typeface="Hind Vadodara"/>
              </a:rPr>
              <a:t>Impact on aspirations</a:t>
            </a:r>
            <a:endParaRPr lang="en-GB"/>
          </a:p>
        </p:txBody>
      </p:sp>
    </p:spTree>
    <p:extLst>
      <p:ext uri="{BB962C8B-B14F-4D97-AF65-F5344CB8AC3E}">
        <p14:creationId xmlns:p14="http://schemas.microsoft.com/office/powerpoint/2010/main" val="2647097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CB138E6A-8811-D997-2B5D-231D85443E92}"/>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AAD561AE-9293-D854-6BD4-D0206277A091}"/>
              </a:ext>
            </a:extLst>
          </p:cNvPr>
          <p:cNvSpPr txBox="1">
            <a:spLocks/>
          </p:cNvSpPr>
          <p:nvPr/>
        </p:nvSpPr>
        <p:spPr>
          <a:xfrm>
            <a:off x="2228546" y="2759541"/>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Impact on education</a:t>
            </a:r>
            <a:endParaRPr lang="en-US"/>
          </a:p>
        </p:txBody>
      </p:sp>
      <p:sp>
        <p:nvSpPr>
          <p:cNvPr id="3" name="Title 5">
            <a:extLst>
              <a:ext uri="{FF2B5EF4-FFF2-40B4-BE49-F238E27FC236}">
                <a16:creationId xmlns:a16="http://schemas.microsoft.com/office/drawing/2014/main" id="{13E22E45-B6CA-01D7-AF05-E18859908EA0}"/>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484874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82C9-9C55-1CC3-A290-CEBA875817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68D4DE-77EE-9C81-751E-36ECCC654214}"/>
              </a:ext>
            </a:extLst>
          </p:cNvPr>
          <p:cNvSpPr txBox="1"/>
          <p:nvPr/>
        </p:nvSpPr>
        <p:spPr>
          <a:xfrm>
            <a:off x="0" y="612844"/>
            <a:ext cx="12187646" cy="5909310"/>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The children and young people we spoke to recognised the importance of education for their future. One participant framed this in terms of being able to provide for his family when he was older.</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8: I think we need to learn in school so that when we go to university, we can have… a good job and then we can provide stuff for our family.</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Some children explained that the situations that they are dealing with at home and the additional responsibilities they take on can have an impact on their behaviour and academic performance at school.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It was a struggle…having to be the man of the house, I had so many responsibilities and still had to </a:t>
            </a:r>
          </a:p>
          <a:p>
            <a:pPr lvl="1"/>
            <a:r>
              <a:rPr lang="en-GB" i="1">
                <a:solidFill>
                  <a:schemeClr val="accent1"/>
                </a:solidFill>
                <a:latin typeface="Hind Vadodara" panose="02000000000000000000" pitchFamily="2" charset="0"/>
                <a:cs typeface="Hind Vadodara" panose="02000000000000000000" pitchFamily="2" charset="0"/>
              </a:rPr>
              <a:t>try and put my education first, so it was a struggle. </a:t>
            </a:r>
          </a:p>
          <a:p>
            <a:pPr lvl="1"/>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discussed how this is made harder when teachers fail to understand the </a:t>
            </a:r>
          </a:p>
          <a:p>
            <a:r>
              <a:rPr lang="en-GB">
                <a:latin typeface="Hind Vadodara" panose="02000000000000000000" pitchFamily="2" charset="0"/>
                <a:cs typeface="Hind Vadodara" panose="02000000000000000000" pitchFamily="2" charset="0"/>
              </a:rPr>
              <a:t>root cause of her behaviour and instead write her off as a “naughty” student. </a:t>
            </a:r>
          </a:p>
          <a:p>
            <a:endParaRPr lang="en-GB">
              <a:solidFill>
                <a:srgbClr val="7030A0"/>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Girl, 15: Some teachers in my school know that when I'm misbehaving, it's because </a:t>
            </a:r>
          </a:p>
          <a:p>
            <a:pPr lvl="1"/>
            <a:r>
              <a:rPr lang="en-GB" i="1">
                <a:solidFill>
                  <a:schemeClr val="accent1"/>
                </a:solidFill>
                <a:latin typeface="Hind Vadodara" panose="02000000000000000000" pitchFamily="2" charset="0"/>
                <a:cs typeface="Hind Vadodara" panose="02000000000000000000" pitchFamily="2" charset="0"/>
              </a:rPr>
              <a:t>I've got stuff going on…Whereas other teachers just think, ‘oh, she's just being </a:t>
            </a:r>
          </a:p>
          <a:p>
            <a:pPr lvl="1"/>
            <a:r>
              <a:rPr lang="en-GB" i="1">
                <a:solidFill>
                  <a:schemeClr val="accent1"/>
                </a:solidFill>
                <a:latin typeface="Hind Vadodara" panose="02000000000000000000" pitchFamily="2" charset="0"/>
                <a:cs typeface="Hind Vadodara" panose="02000000000000000000" pitchFamily="2" charset="0"/>
              </a:rPr>
              <a:t>naughty because that's the type of kid she is’. </a:t>
            </a:r>
          </a:p>
          <a:p>
            <a:endParaRPr lang="en-GB">
              <a:solidFill>
                <a:srgbClr val="7030A0"/>
              </a:solidFill>
              <a:latin typeface="Calibri" panose="020F0502020204030204" pitchFamily="34"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endParaRPr lang="en-GB" sz="1800">
              <a:effectLst/>
              <a:latin typeface="Hind Vadodara" panose="02000000000000000000" pitchFamily="2" charset="0"/>
              <a:cs typeface="Hind Vadodara" panose="02000000000000000000" pitchFamily="2" charset="0"/>
            </a:endParaRPr>
          </a:p>
        </p:txBody>
      </p:sp>
      <p:sp>
        <p:nvSpPr>
          <p:cNvPr id="6" name="TextBox 5">
            <a:extLst>
              <a:ext uri="{FF2B5EF4-FFF2-40B4-BE49-F238E27FC236}">
                <a16:creationId xmlns:a16="http://schemas.microsoft.com/office/drawing/2014/main" id="{9AFB3224-0376-B253-84EB-3B708D0ED5CD}"/>
              </a:ext>
            </a:extLst>
          </p:cNvPr>
          <p:cNvSpPr txBox="1"/>
          <p:nvPr/>
        </p:nvSpPr>
        <p:spPr>
          <a:xfrm>
            <a:off x="0" y="99226"/>
            <a:ext cx="4637315"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Impact on education</a:t>
            </a:r>
            <a:endParaRPr lang="en-GB"/>
          </a:p>
        </p:txBody>
      </p:sp>
    </p:spTree>
    <p:extLst>
      <p:ext uri="{BB962C8B-B14F-4D97-AF65-F5344CB8AC3E}">
        <p14:creationId xmlns:p14="http://schemas.microsoft.com/office/powerpoint/2010/main" val="3914984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E5C98-ACDA-AA4B-839B-A15AD23832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DC0852-D593-B2AF-19DA-2D3F23ECA678}"/>
              </a:ext>
            </a:extLst>
          </p:cNvPr>
          <p:cNvSpPr txBox="1"/>
          <p:nvPr/>
        </p:nvSpPr>
        <p:spPr>
          <a:xfrm>
            <a:off x="0" y="584069"/>
            <a:ext cx="12192000" cy="5909310"/>
          </a:xfrm>
          <a:prstGeom prst="rect">
            <a:avLst/>
          </a:prstGeom>
          <a:noFill/>
        </p:spPr>
        <p:txBody>
          <a:bodyPr wrap="square" lIns="91440" tIns="45720" rIns="91440" bIns="45720" anchor="t">
            <a:spAutoFit/>
          </a:bodyPr>
          <a:lstStyle/>
          <a:p>
            <a:r>
              <a:rPr lang="en-GB">
                <a:latin typeface="Hind Vadodara"/>
                <a:cs typeface="Hind Vadodara"/>
              </a:rPr>
              <a:t>Difficulties with unreliable WIFI, limited access to technology, and a desire to spend money on upgrading devices, such as buying a new laptop or phone, were discussed by several participants. Some children and young people described how this negatively affected their school experience – resulting in an inability to complete homework, and subsequent lack of understanding at school.</a:t>
            </a:r>
            <a:endParaRPr lang="en-GB">
              <a:latin typeface="Calibri" panose="020F0502020204030204"/>
              <a:ea typeface="Calibri" panose="020F0502020204030204"/>
              <a:cs typeface="Calibri" panose="020F0502020204030204"/>
            </a:endParaRPr>
          </a:p>
          <a:p>
            <a:endParaRPr lang="en-GB">
              <a:latin typeface="Hind Vadodara"/>
              <a:cs typeface="Hind Vadodara"/>
            </a:endParaRPr>
          </a:p>
          <a:p>
            <a:pPr lvl="1"/>
            <a:r>
              <a:rPr lang="en-GB" i="1">
                <a:solidFill>
                  <a:schemeClr val="accent1"/>
                </a:solidFill>
                <a:latin typeface="Hind Vadodara"/>
                <a:cs typeface="Hind Vadodara"/>
              </a:rPr>
              <a:t>Boy, 12: With homework, our internet went down, I couldn’t do it – it's on an online homework for maths. Then I got a... break detention because I didn’t do it. But I couldn’t do it. </a:t>
            </a:r>
            <a:endParaRPr lang="en-US">
              <a:solidFill>
                <a:schemeClr val="accent1"/>
              </a:solidFill>
              <a:latin typeface="Hind Vadodara"/>
              <a:cs typeface="Hind Vadodara"/>
            </a:endParaRPr>
          </a:p>
          <a:p>
            <a:endParaRPr lang="en-GB">
              <a:latin typeface="Hind Vadodara"/>
              <a:cs typeface="Hind Vadodara"/>
            </a:endParaRPr>
          </a:p>
          <a:p>
            <a:r>
              <a:rPr lang="en-GB">
                <a:latin typeface="Hind Vadodara"/>
                <a:cs typeface="Hind Vadodara"/>
              </a:rPr>
              <a:t>In contrast, some participants highlighted how their school (as well as other institutions such as religious organisations) provide support in this area. Issues with this provision were also identified.</a:t>
            </a:r>
            <a:endParaRPr lang="en-GB">
              <a:latin typeface="Calibri" panose="020F0502020204030204"/>
              <a:ea typeface="Calibri" panose="020F0502020204030204"/>
              <a:cs typeface="Calibri" panose="020F0502020204030204"/>
            </a:endParaRPr>
          </a:p>
          <a:p>
            <a:endParaRPr lang="en-GB">
              <a:latin typeface="Hind Vadodara"/>
              <a:cs typeface="Hind Vadodara"/>
            </a:endParaRPr>
          </a:p>
          <a:p>
            <a:pPr lvl="1"/>
            <a:r>
              <a:rPr lang="en-GB" i="1">
                <a:solidFill>
                  <a:schemeClr val="accent1"/>
                </a:solidFill>
                <a:latin typeface="Hind Vadodara"/>
                <a:cs typeface="Hind Vadodara"/>
              </a:rPr>
              <a:t>Girl, 14: They [the school] have 6th period, for if certain children have not finished their </a:t>
            </a:r>
            <a:br>
              <a:rPr lang="en-US"/>
            </a:br>
            <a:r>
              <a:rPr lang="en-GB" i="1">
                <a:solidFill>
                  <a:schemeClr val="accent1"/>
                </a:solidFill>
                <a:latin typeface="Hind Vadodara"/>
                <a:cs typeface="Hind Vadodara"/>
              </a:rPr>
              <a:t>coursework or if someone doesn’t have a computer at home. </a:t>
            </a:r>
            <a:endParaRPr lang="en-GB" i="1">
              <a:solidFill>
                <a:schemeClr val="accent1"/>
              </a:solidFill>
              <a:latin typeface="Hind Vadodara"/>
              <a:ea typeface="Calibri"/>
              <a:cs typeface="Hind Vadodara"/>
            </a:endParaRP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My college does well... They gave me a computer – I can’t take it home, but I </a:t>
            </a:r>
          </a:p>
          <a:p>
            <a:pPr lvl="1"/>
            <a:r>
              <a:rPr lang="en-GB" i="1">
                <a:solidFill>
                  <a:schemeClr val="accent1"/>
                </a:solidFill>
                <a:latin typeface="Hind Vadodara"/>
                <a:cs typeface="Hind Vadodara"/>
              </a:rPr>
              <a:t>don’t need that.</a:t>
            </a:r>
          </a:p>
          <a:p>
            <a:endParaRPr lang="en-GB" i="1">
              <a:solidFill>
                <a:schemeClr val="accent1"/>
              </a:solidFill>
              <a:latin typeface="Hind Vadodara"/>
              <a:cs typeface="Hind Vadodara"/>
            </a:endParaRPr>
          </a:p>
          <a:p>
            <a:pPr lvl="1"/>
            <a:r>
              <a:rPr lang="en-GB" i="1">
                <a:solidFill>
                  <a:schemeClr val="accent1"/>
                </a:solidFill>
                <a:latin typeface="Hind Vadodara"/>
                <a:cs typeface="Hind Vadodara"/>
              </a:rPr>
              <a:t>Boy, 18: I’ve got a bursary but they only let me use it if I spend the money first and </a:t>
            </a:r>
          </a:p>
          <a:p>
            <a:pPr lvl="1"/>
            <a:r>
              <a:rPr lang="en-GB" i="1">
                <a:solidFill>
                  <a:schemeClr val="accent1"/>
                </a:solidFill>
                <a:latin typeface="Hind Vadodara"/>
                <a:cs typeface="Hind Vadodara"/>
              </a:rPr>
              <a:t>claim it back… they wanted me to buy a laptop which was £350. I don’t </a:t>
            </a:r>
          </a:p>
          <a:p>
            <a:pPr lvl="1"/>
            <a:r>
              <a:rPr lang="en-GB" i="1">
                <a:solidFill>
                  <a:schemeClr val="accent1"/>
                </a:solidFill>
                <a:latin typeface="Hind Vadodara"/>
                <a:cs typeface="Hind Vadodara"/>
              </a:rPr>
              <a:t>have £350. </a:t>
            </a:r>
          </a:p>
          <a:p>
            <a:endParaRPr lang="en-GB" i="1">
              <a:solidFill>
                <a:schemeClr val="accent1"/>
              </a:solidFill>
              <a:latin typeface="Hind Vadodara"/>
              <a:cs typeface="Hind Vadodara"/>
            </a:endParaRPr>
          </a:p>
        </p:txBody>
      </p:sp>
      <p:sp>
        <p:nvSpPr>
          <p:cNvPr id="4" name="TextBox 3">
            <a:extLst>
              <a:ext uri="{FF2B5EF4-FFF2-40B4-BE49-F238E27FC236}">
                <a16:creationId xmlns:a16="http://schemas.microsoft.com/office/drawing/2014/main" id="{A307EDBB-03D8-B504-605F-89266BD6723A}"/>
              </a:ext>
            </a:extLst>
          </p:cNvPr>
          <p:cNvSpPr txBox="1"/>
          <p:nvPr/>
        </p:nvSpPr>
        <p:spPr>
          <a:xfrm>
            <a:off x="-4354" y="128016"/>
            <a:ext cx="6100354" cy="461665"/>
          </a:xfrm>
          <a:prstGeom prst="rect">
            <a:avLst/>
          </a:prstGeom>
          <a:noFill/>
        </p:spPr>
        <p:txBody>
          <a:bodyPr wrap="square" lIns="91440" tIns="45720" rIns="91440" bIns="45720" anchor="t">
            <a:spAutoFit/>
          </a:bodyPr>
          <a:lstStyle/>
          <a:p>
            <a:r>
              <a:rPr lang="en-GB" sz="2400" b="1">
                <a:latin typeface="Hind Vadodara"/>
                <a:cs typeface="Hind Vadodara"/>
              </a:rPr>
              <a:t>Digital exclusion</a:t>
            </a:r>
            <a:endParaRPr lang="en-GB" sz="2400"/>
          </a:p>
        </p:txBody>
      </p:sp>
    </p:spTree>
    <p:extLst>
      <p:ext uri="{BB962C8B-B14F-4D97-AF65-F5344CB8AC3E}">
        <p14:creationId xmlns:p14="http://schemas.microsoft.com/office/powerpoint/2010/main" val="3061784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FA1E7-64A6-5346-CF42-D76AFAF2E7C0}"/>
            </a:ext>
          </a:extLst>
        </p:cNvPr>
        <p:cNvGrpSpPr/>
        <p:nvPr/>
      </p:nvGrpSpPr>
      <p:grpSpPr>
        <a:xfrm>
          <a:off x="0" y="0"/>
          <a:ext cx="0" cy="0"/>
          <a:chOff x="0" y="0"/>
          <a:chExt cx="0" cy="0"/>
        </a:xfrm>
      </p:grpSpPr>
      <p:sp>
        <p:nvSpPr>
          <p:cNvPr id="5" name="TextBox 2">
            <a:extLst>
              <a:ext uri="{FF2B5EF4-FFF2-40B4-BE49-F238E27FC236}">
                <a16:creationId xmlns:a16="http://schemas.microsoft.com/office/drawing/2014/main" id="{EBCF1E81-4F33-96E4-110B-94CE43EEE3AA}"/>
              </a:ext>
            </a:extLst>
          </p:cNvPr>
          <p:cNvSpPr txBox="1"/>
          <p:nvPr/>
        </p:nvSpPr>
        <p:spPr>
          <a:xfrm>
            <a:off x="0" y="197346"/>
            <a:ext cx="12192000" cy="627864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Impact on education: Children Missing from Education </a:t>
            </a:r>
            <a:endParaRPr lang="en-GB" sz="2400">
              <a:latin typeface="Hind Vadodara"/>
              <a:cs typeface="Hind Vadodara"/>
            </a:endParaRPr>
          </a:p>
          <a:p>
            <a:endParaRPr lang="en-GB" i="1">
              <a:latin typeface="Hind Vadodara" panose="02000000000000000000" pitchFamily="2" charset="0"/>
              <a:cs typeface="Hind Vadodara" panose="02000000000000000000" pitchFamily="2" charset="0"/>
            </a:endParaRPr>
          </a:p>
          <a:p>
            <a:r>
              <a:rPr lang="en-GB">
                <a:latin typeface="Hind Vadodara"/>
                <a:cs typeface="Hind Vadodara"/>
              </a:rPr>
              <a:t>Some of the children and young people engaged in this research shared that they had experienced periods of time out of education, or that they were in home education. A lack of understanding from school staff was cited as a key driver.</a:t>
            </a:r>
          </a:p>
          <a:p>
            <a:endParaRPr lang="en-GB">
              <a:latin typeface="Hind Vadodara"/>
              <a:cs typeface="Hind Vadodara"/>
            </a:endParaRPr>
          </a:p>
          <a:p>
            <a:r>
              <a:rPr lang="en-GB">
                <a:latin typeface="Hind Vadodara"/>
                <a:cs typeface="Hind Vadodara"/>
              </a:rPr>
              <a:t>For some young people, missed education appeared to be an escalation of conflict with the school. </a:t>
            </a:r>
            <a:endParaRPr lang="en-GB"/>
          </a:p>
          <a:p>
            <a:pPr lvl="1"/>
            <a:endParaRPr lang="en-GB">
              <a:latin typeface="Hind Vadodara"/>
              <a:ea typeface="Calibri" panose="020F0502020204030204"/>
              <a:cs typeface="Hind Vadodara"/>
            </a:endParaRPr>
          </a:p>
          <a:p>
            <a:pPr lvl="1"/>
            <a:r>
              <a:rPr lang="en-GB" i="1">
                <a:solidFill>
                  <a:srgbClr val="19AC86"/>
                </a:solidFill>
                <a:latin typeface="Hind Vadodara"/>
                <a:ea typeface="Calibri" panose="020F0502020204030204"/>
                <a:cs typeface="Hind Vadodara"/>
              </a:rPr>
              <a:t>Girl, 17: </a:t>
            </a:r>
            <a:r>
              <a:rPr lang="en-GB" i="1">
                <a:solidFill>
                  <a:srgbClr val="19AC86"/>
                </a:solidFill>
                <a:effectLst/>
                <a:latin typeface="Hind Vadodara"/>
                <a:ea typeface="Calibri"/>
                <a:cs typeface="Hind Vadodara"/>
              </a:rPr>
              <a:t>I ended up taking myself out of school in year 10 and only going when it pleased me because they wouldn't listen to me, so I decided I wasn't going to listen to them either. </a:t>
            </a:r>
          </a:p>
          <a:p>
            <a:endParaRPr lang="en-GB" i="1">
              <a:solidFill>
                <a:srgbClr val="19AC86"/>
              </a:solidFill>
              <a:latin typeface="Hind Vadodara" panose="02000000000000000000" pitchFamily="2" charset="0"/>
              <a:ea typeface="Calibri" panose="020F0502020204030204"/>
              <a:cs typeface="Hind Vadodara" panose="02000000000000000000" pitchFamily="2" charset="0"/>
            </a:endParaRPr>
          </a:p>
          <a:p>
            <a:pPr lvl="1"/>
            <a:r>
              <a:rPr lang="en-GB" i="1">
                <a:solidFill>
                  <a:srgbClr val="19AC86"/>
                </a:solidFill>
                <a:latin typeface="Hind Vadodara"/>
                <a:ea typeface="Calibri" panose="020F0502020204030204"/>
                <a:cs typeface="Hind Vadodara"/>
              </a:rPr>
              <a:t>Girl, 15: </a:t>
            </a:r>
            <a:r>
              <a:rPr lang="en-GB" i="1">
                <a:solidFill>
                  <a:srgbClr val="19AC86"/>
                </a:solidFill>
                <a:effectLst/>
                <a:latin typeface="Hind Vadodara"/>
                <a:ea typeface="Calibri"/>
                <a:cs typeface="Hind Vadodara"/>
              </a:rPr>
              <a:t> I skipped half a year of school due to mental health because …school just weren't understanding why I was acting the way I was. </a:t>
            </a:r>
          </a:p>
          <a:p>
            <a:pPr lvl="1"/>
            <a:endParaRPr lang="en-GB" i="1">
              <a:solidFill>
                <a:srgbClr val="19AC86"/>
              </a:solidFill>
              <a:latin typeface="Hind Vadodara" panose="02000000000000000000" pitchFamily="2" charset="0"/>
              <a:ea typeface="Calibri" panose="020F0502020204030204"/>
              <a:cs typeface="Hind Vadodara" panose="02000000000000000000" pitchFamily="2" charset="0"/>
            </a:endParaRPr>
          </a:p>
          <a:p>
            <a:r>
              <a:rPr lang="en-GB">
                <a:solidFill>
                  <a:srgbClr val="202B51"/>
                </a:solidFill>
                <a:latin typeface="Hind Vadodara"/>
                <a:ea typeface="Calibri" panose="020F0502020204030204"/>
                <a:cs typeface="Hind Vadodara"/>
              </a:rPr>
              <a:t>In other cases, young people described specific issues in their home life that prevented them from attending school regularly.</a:t>
            </a:r>
          </a:p>
          <a:p>
            <a:endParaRPr lang="en-GB">
              <a:solidFill>
                <a:srgbClr val="202B51"/>
              </a:solidFill>
              <a:latin typeface="Hind Vadodara" panose="02000000000000000000" pitchFamily="2" charset="0"/>
              <a:ea typeface="Calibri" panose="020F0502020204030204"/>
              <a:cs typeface="Hind Vadodara" panose="02000000000000000000" pitchFamily="2" charset="0"/>
            </a:endParaRPr>
          </a:p>
          <a:p>
            <a:pPr lvl="1"/>
            <a:r>
              <a:rPr lang="en-GB" i="1">
                <a:solidFill>
                  <a:srgbClr val="19AC86"/>
                </a:solidFill>
                <a:latin typeface="Hind Vadodara"/>
                <a:ea typeface="Calibri" panose="020F0502020204030204"/>
                <a:cs typeface="Hind Vadodara"/>
              </a:rPr>
              <a:t>Girl, 15: I didn't get along with the teachers and yeah, I was just about it…I didn't go either. They threatened to fine my parents because my attendance was really bad. But I couldn't go to school because my dad has [serious illness]. And it was like when we had COVID jabs and I couldn't bring that home to my dad.</a:t>
            </a:r>
          </a:p>
          <a:p>
            <a:pPr lvl="1"/>
            <a:endParaRPr lang="en-GB">
              <a:solidFill>
                <a:srgbClr val="202B51"/>
              </a:solidFill>
              <a:latin typeface="Hind Vadodara" panose="02000000000000000000" pitchFamily="2" charset="0"/>
              <a:ea typeface="Calibri" panose="020F0502020204030204"/>
              <a:cs typeface="Hind Vadodara" panose="02000000000000000000" pitchFamily="2" charset="0"/>
            </a:endParaRPr>
          </a:p>
          <a:p>
            <a:pPr lvl="1"/>
            <a:endParaRPr lang="en-GB" i="1">
              <a:solidFill>
                <a:srgbClr val="19AC86"/>
              </a:solidFill>
              <a:latin typeface="Hind Vadodara" panose="02000000000000000000" pitchFamily="2" charset="0"/>
              <a:ea typeface="Calibri" panose="020F0502020204030204"/>
              <a:cs typeface="Hind Vadodara" panose="02000000000000000000" pitchFamily="2" charset="0"/>
            </a:endParaRPr>
          </a:p>
          <a:p>
            <a:pPr lvl="1"/>
            <a:endParaRPr lang="en-GB" i="1">
              <a:solidFill>
                <a:srgbClr val="19AC86"/>
              </a:solidFill>
              <a:latin typeface="Hind Vadodara" panose="02000000000000000000" pitchFamily="2" charset="0"/>
              <a:ea typeface="Calibri" panose="020F0502020204030204"/>
              <a:cs typeface="Hind Vadodara" panose="02000000000000000000" pitchFamily="2" charset="0"/>
            </a:endParaRPr>
          </a:p>
        </p:txBody>
      </p:sp>
    </p:spTree>
    <p:extLst>
      <p:ext uri="{BB962C8B-B14F-4D97-AF65-F5344CB8AC3E}">
        <p14:creationId xmlns:p14="http://schemas.microsoft.com/office/powerpoint/2010/main" val="2039531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B0464-F86F-A1B9-89C0-0A8A46FE154F}"/>
              </a:ext>
            </a:extLst>
          </p:cNvPr>
          <p:cNvSpPr txBox="1"/>
          <p:nvPr/>
        </p:nvSpPr>
        <p:spPr>
          <a:xfrm>
            <a:off x="0" y="128231"/>
            <a:ext cx="8287512"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Impact on education: Children Missing from Education </a:t>
            </a:r>
            <a:endParaRPr lang="en-GB" sz="2400"/>
          </a:p>
        </p:txBody>
      </p:sp>
      <p:sp>
        <p:nvSpPr>
          <p:cNvPr id="6" name="TextBox 5">
            <a:extLst>
              <a:ext uri="{FF2B5EF4-FFF2-40B4-BE49-F238E27FC236}">
                <a16:creationId xmlns:a16="http://schemas.microsoft.com/office/drawing/2014/main" id="{40C6032F-E69C-3C04-9FCA-0C6811A200ED}"/>
              </a:ext>
            </a:extLst>
          </p:cNvPr>
          <p:cNvSpPr txBox="1"/>
          <p:nvPr/>
        </p:nvSpPr>
        <p:spPr>
          <a:xfrm>
            <a:off x="203454" y="811344"/>
            <a:ext cx="9239362" cy="2800767"/>
          </a:xfrm>
          <a:prstGeom prst="rect">
            <a:avLst/>
          </a:prstGeom>
          <a:solidFill>
            <a:schemeClr val="accent1">
              <a:lumMod val="20000"/>
              <a:lumOff val="80000"/>
            </a:schemeClr>
          </a:solidFill>
        </p:spPr>
        <p:txBody>
          <a:bodyPr wrap="square" rtlCol="0">
            <a:spAutoFit/>
          </a:bodyPr>
          <a:lstStyle/>
          <a:p>
            <a:pPr>
              <a:buNone/>
            </a:pPr>
            <a:r>
              <a:rPr lang="en-GB" sz="1600" b="1" kern="100">
                <a:effectLst/>
                <a:latin typeface="Hind Vadodara" panose="02000000000000000000" pitchFamily="2" charset="0"/>
                <a:ea typeface="Times New Roman" panose="02020603050405020304" pitchFamily="18" charset="0"/>
                <a:cs typeface="Hind Vadodara" panose="02000000000000000000" pitchFamily="2" charset="0"/>
              </a:rPr>
              <a:t>CCo analysis in ‘Lost in Transition’ showed that children from disadvantaged neighbourhoods were overrepresented in the cohort of children identified as </a:t>
            </a:r>
            <a:r>
              <a:rPr lang="en-GB" sz="1600" b="1" kern="100">
                <a:latin typeface="Hind Vadodara" panose="02000000000000000000" pitchFamily="2" charset="0"/>
                <a:ea typeface="Times New Roman" panose="02020603050405020304" pitchFamily="18" charset="0"/>
                <a:cs typeface="Hind Vadodara" panose="02000000000000000000" pitchFamily="2" charset="0"/>
              </a:rPr>
              <a:t>missing from education (CME)</a:t>
            </a:r>
            <a:endParaRPr lang="en-GB" sz="1600" b="1" kern="100">
              <a:effectLst/>
              <a:latin typeface="Hind Vadodara" panose="02000000000000000000" pitchFamily="2" charset="0"/>
              <a:ea typeface="Times New Roman" panose="02020603050405020304" pitchFamily="18" charset="0"/>
              <a:cs typeface="Hind Vadodara" panose="02000000000000000000" pitchFamily="2" charset="0"/>
            </a:endParaRPr>
          </a:p>
          <a:p>
            <a:pPr>
              <a:buNone/>
            </a:pPr>
            <a:endParaRPr lang="en-GB" sz="1600" b="1" kern="100">
              <a:latin typeface="Hind Vadodara" panose="02000000000000000000" pitchFamily="2" charset="0"/>
              <a:ea typeface="Times New Roman" panose="02020603050405020304" pitchFamily="18" charset="0"/>
              <a:cs typeface="Hind Vadodara" panose="02000000000000000000" pitchFamily="2" charset="0"/>
            </a:endParaRPr>
          </a:p>
          <a:p>
            <a:pPr>
              <a:buNone/>
            </a:pPr>
            <a:r>
              <a:rPr lang="en-GB" sz="1600" kern="100">
                <a:effectLst/>
                <a:latin typeface="Hind Vadodara" panose="02000000000000000000" pitchFamily="2" charset="0"/>
                <a:ea typeface="Times New Roman" panose="02020603050405020304" pitchFamily="18" charset="0"/>
                <a:cs typeface="Hind Vadodara" panose="02000000000000000000" pitchFamily="2" charset="0"/>
              </a:rPr>
              <a:t>Further analysis of this cohort reveals just how disadvantaged these children are. Children who left state education and became CME were overwhelmingly from the lowest deciles of the Income Deprivation Affecting Children Index (IDACI). They were 1.5 times as likely as other children to be in the most deprived neighbourhoods: 20% of all children in the sample whose last-known destination was missing education came from the bottom decile of IDACI. This means these children lived in neighbourhoods more deprived than at least 90% of all other neighbourhoods.</a:t>
            </a:r>
          </a:p>
          <a:p>
            <a:pPr>
              <a:buNone/>
            </a:pPr>
            <a:endParaRPr lang="en-GB" sz="1600" kern="100">
              <a:effectLst/>
              <a:latin typeface="Hind Vadodara" panose="02000000000000000000" pitchFamily="2" charset="0"/>
              <a:ea typeface="Times New Roman" panose="02020603050405020304" pitchFamily="18" charset="0"/>
              <a:cs typeface="Hind Vadodara" panose="02000000000000000000" pitchFamily="2" charset="0"/>
            </a:endParaRPr>
          </a:p>
          <a:p>
            <a:r>
              <a:rPr lang="en-GB" sz="1600" u="sng" kern="100">
                <a:solidFill>
                  <a:srgbClr val="000000"/>
                </a:solidFill>
                <a:effectLst/>
                <a:latin typeface="Hind Vadodara" panose="02000000000000000000" pitchFamily="2" charset="0"/>
                <a:ea typeface="Times New Roman" panose="02020603050405020304" pitchFamily="18" charset="0"/>
                <a:cs typeface="Hind Vadodara" panose="02000000000000000000" pitchFamily="2" charset="0"/>
                <a:hlinkClick r:id="rId2"/>
              </a:rPr>
              <a:t>Children Missing Education - The Unrolled Story</a:t>
            </a:r>
            <a:r>
              <a:rPr lang="en-GB" sz="1600" u="sng" kern="100">
                <a:solidFill>
                  <a:srgbClr val="000000"/>
                </a:solidFill>
                <a:effectLst/>
                <a:latin typeface="Hind Vadodara" panose="02000000000000000000" pitchFamily="2" charset="0"/>
                <a:ea typeface="Times New Roman" panose="02020603050405020304" pitchFamily="18" charset="0"/>
                <a:cs typeface="Hind Vadodara" panose="02000000000000000000" pitchFamily="2" charset="0"/>
              </a:rPr>
              <a:t> (September, 2024)</a:t>
            </a:r>
            <a:endParaRPr lang="en-GB" sz="1600" kern="100">
              <a:effectLst/>
              <a:latin typeface="Hind Vadodara" panose="02000000000000000000" pitchFamily="2" charset="0"/>
              <a:ea typeface="Times New Roman" panose="02020603050405020304" pitchFamily="18" charset="0"/>
              <a:cs typeface="Hind Vadodara" panose="02000000000000000000" pitchFamily="2" charset="0"/>
            </a:endParaRPr>
          </a:p>
        </p:txBody>
      </p:sp>
      <p:sp>
        <p:nvSpPr>
          <p:cNvPr id="8" name="TextBox 7">
            <a:extLst>
              <a:ext uri="{FF2B5EF4-FFF2-40B4-BE49-F238E27FC236}">
                <a16:creationId xmlns:a16="http://schemas.microsoft.com/office/drawing/2014/main" id="{C710F8D3-9E4E-778E-9098-FF4944D54B99}"/>
              </a:ext>
            </a:extLst>
          </p:cNvPr>
          <p:cNvSpPr txBox="1"/>
          <p:nvPr/>
        </p:nvSpPr>
        <p:spPr>
          <a:xfrm>
            <a:off x="3250692" y="4055007"/>
            <a:ext cx="8620506" cy="1815882"/>
          </a:xfrm>
          <a:prstGeom prst="rect">
            <a:avLst/>
          </a:prstGeom>
          <a:solidFill>
            <a:schemeClr val="accent1">
              <a:lumMod val="20000"/>
              <a:lumOff val="80000"/>
            </a:schemeClr>
          </a:solidFill>
        </p:spPr>
        <p:txBody>
          <a:bodyPr wrap="square">
            <a:spAutoFit/>
          </a:bodyPr>
          <a:lstStyle/>
          <a:p>
            <a:r>
              <a:rPr lang="en-GB" sz="1600" b="1" kern="100">
                <a:latin typeface="Hind Vadodara" panose="02000000000000000000" pitchFamily="2" charset="0"/>
                <a:cs typeface="Hind Vadodara" panose="02000000000000000000" pitchFamily="2" charset="0"/>
              </a:rPr>
              <a:t>CCo analysis of DfE attendance data showed that children who are eligible for free school meals have much higher rates of persistent absence, relative to their peers</a:t>
            </a:r>
          </a:p>
          <a:p>
            <a:endParaRPr lang="en-GB" sz="1600" kern="100">
              <a:latin typeface="Hind Vadodara" panose="02000000000000000000" pitchFamily="2" charset="0"/>
              <a:cs typeface="Hind Vadodara" panose="02000000000000000000" pitchFamily="2" charset="0"/>
            </a:endParaRPr>
          </a:p>
          <a:p>
            <a:r>
              <a:rPr lang="en-GB" sz="1600" kern="100">
                <a:latin typeface="Hind Vadodara" panose="02000000000000000000" pitchFamily="2" charset="0"/>
                <a:cs typeface="Hind Vadodara" panose="02000000000000000000" pitchFamily="2" charset="0"/>
              </a:rPr>
              <a:t>In Autumn 2023, a third (33.0%) of children eligible for free school meals were persistently absent, compared to 15.7% of children who were not eligible. </a:t>
            </a:r>
            <a:br>
              <a:rPr lang="en-GB" sz="1600">
                <a:effectLst/>
                <a:latin typeface="Hind Vadodara" panose="02000000000000000000" pitchFamily="2" charset="0"/>
                <a:cs typeface="Hind Vadodara" panose="02000000000000000000" pitchFamily="2" charset="0"/>
              </a:rPr>
            </a:br>
            <a:br>
              <a:rPr lang="en-GB" sz="1600">
                <a:effectLst/>
                <a:latin typeface="Hind Vadodara" panose="02000000000000000000" pitchFamily="2" charset="0"/>
                <a:cs typeface="Hind Vadodara" panose="02000000000000000000" pitchFamily="2" charset="0"/>
              </a:rPr>
            </a:br>
            <a:r>
              <a:rPr lang="en-GB" sz="1600">
                <a:effectLst/>
                <a:latin typeface="Hind Vadodara" panose="02000000000000000000" pitchFamily="2" charset="0"/>
                <a:cs typeface="Hind Vadodara" panose="02000000000000000000" pitchFamily="2" charset="0"/>
                <a:hlinkClick r:id="rId3"/>
              </a:rPr>
              <a:t>CCo Blog: New figures reveal drop in number of school absences</a:t>
            </a:r>
            <a:r>
              <a:rPr lang="en-GB" sz="1600">
                <a:effectLst/>
                <a:latin typeface="Hind Vadodara" panose="02000000000000000000" pitchFamily="2" charset="0"/>
                <a:cs typeface="Hind Vadodara" panose="02000000000000000000" pitchFamily="2" charset="0"/>
              </a:rPr>
              <a:t> (September, 2024)</a:t>
            </a:r>
            <a:endParaRPr lang="en-GB" sz="1600">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06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8AEBE210-634F-1B59-4BA1-EC9BE27B53AF}"/>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06C1F35A-66B1-6D16-BBF2-59990632EB64}"/>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Safety</a:t>
            </a:r>
            <a:endParaRPr lang="en-US"/>
          </a:p>
        </p:txBody>
      </p:sp>
      <p:sp>
        <p:nvSpPr>
          <p:cNvPr id="3" name="Title 5">
            <a:extLst>
              <a:ext uri="{FF2B5EF4-FFF2-40B4-BE49-F238E27FC236}">
                <a16:creationId xmlns:a16="http://schemas.microsoft.com/office/drawing/2014/main" id="{ADE4CF1F-0DBB-3BC6-9713-51A981E2366B}"/>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3530822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9EFD-5228-4CC1-0142-B79EBDDD186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3ECBB3E-3A1D-D76E-0219-F193241B6CF2}"/>
              </a:ext>
            </a:extLst>
          </p:cNvPr>
          <p:cNvSpPr txBox="1"/>
          <p:nvPr/>
        </p:nvSpPr>
        <p:spPr>
          <a:xfrm>
            <a:off x="0" y="3747807"/>
            <a:ext cx="12191999"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Hind Vadodara"/>
              <a:cs typeface="Hind Vadodara"/>
            </a:endParaRPr>
          </a:p>
          <a:p>
            <a:pPr marL="285750" indent="-285750">
              <a:buFont typeface="Arial" panose="020B0604020202020204" pitchFamily="34" charset="0"/>
              <a:buChar char="•"/>
            </a:pPr>
            <a:endParaRPr lang="en-GB">
              <a:latin typeface="Hind Vadodara"/>
              <a:cs typeface="Hind Vadodara"/>
            </a:endParaRPr>
          </a:p>
          <a:p>
            <a:pPr marL="285750" indent="-285750">
              <a:buFont typeface="Arial,Sans-Serif" panose="020B0604020202020204" pitchFamily="34" charset="0"/>
              <a:buChar char="•"/>
            </a:pPr>
            <a:r>
              <a:rPr lang="en-GB">
                <a:latin typeface="Hind Vadodara"/>
                <a:cs typeface="Hind Vadodara"/>
              </a:rPr>
              <a:t>Children who disagreed that </a:t>
            </a:r>
            <a:r>
              <a:rPr lang="en-GB" i="1">
                <a:latin typeface="Hind Vadodara"/>
                <a:cs typeface="Hind Vadodara"/>
              </a:rPr>
              <a:t>their family have everything they need to support them</a:t>
            </a:r>
            <a:r>
              <a:rPr lang="en-GB">
                <a:latin typeface="Hind Vadodara"/>
                <a:cs typeface="Hind Vadodara"/>
              </a:rPr>
              <a:t> were less likely to report that they feel safe and protected in their local area (41%) than those who agreed that their family have everything they need (77%). </a:t>
            </a:r>
            <a:endParaRPr lang="en-US">
              <a:latin typeface="Hind Vadodara"/>
              <a:cs typeface="Hind Vadodara"/>
            </a:endParaRPr>
          </a:p>
          <a:p>
            <a:pPr marL="285750" indent="-285750">
              <a:buFont typeface="Arial" panose="020B0604020202020204" pitchFamily="34" charset="0"/>
              <a:buChar char="•"/>
            </a:pPr>
            <a:r>
              <a:rPr lang="en-GB">
                <a:latin typeface="Hind Vadodara"/>
                <a:cs typeface="Hind Vadodara"/>
              </a:rPr>
              <a:t>Children from schools in the most deprived areas were also less likely to report that they feel safe and protected in their local area (67%), compared to those in the least deprived areas (86%).</a:t>
            </a:r>
            <a:endParaRPr lang="en-GB"/>
          </a:p>
          <a:p>
            <a:endParaRPr lang="en-GB">
              <a:latin typeface="Hind Vadodara"/>
              <a:cs typeface="Hind Vadodara"/>
            </a:endParaRPr>
          </a:p>
        </p:txBody>
      </p:sp>
      <p:sp>
        <p:nvSpPr>
          <p:cNvPr id="5" name="TextBox 2">
            <a:extLst>
              <a:ext uri="{FF2B5EF4-FFF2-40B4-BE49-F238E27FC236}">
                <a16:creationId xmlns:a16="http://schemas.microsoft.com/office/drawing/2014/main" id="{1CD570E0-2434-30C4-2CF7-9853F0628CFA}"/>
              </a:ext>
            </a:extLst>
          </p:cNvPr>
          <p:cNvSpPr txBox="1"/>
          <p:nvPr/>
        </p:nvSpPr>
        <p:spPr>
          <a:xfrm>
            <a:off x="175113" y="279616"/>
            <a:ext cx="12191999"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Safety</a:t>
            </a:r>
            <a:endParaRPr lang="en-GB" sz="2400" b="1">
              <a:solidFill>
                <a:srgbClr val="19AC86"/>
              </a:solidFill>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Children from lower-income backgrounds were </a:t>
            </a:r>
            <a:r>
              <a:rPr lang="en-GB" b="1">
                <a:latin typeface="Hind Vadodara"/>
                <a:cs typeface="Hind Vadodara"/>
              </a:rPr>
              <a:t>less likely to feel safe and protected in their local area, </a:t>
            </a:r>
            <a:r>
              <a:rPr lang="en-GB">
                <a:latin typeface="Hind Vadodara"/>
                <a:cs typeface="Hind Vadodara"/>
              </a:rPr>
              <a:t>compared </a:t>
            </a:r>
            <a:br>
              <a:rPr lang="en-GB">
                <a:latin typeface="Hind Vadodara"/>
                <a:cs typeface="Hind Vadodara"/>
              </a:rPr>
            </a:br>
            <a:r>
              <a:rPr lang="en-GB">
                <a:latin typeface="Hind Vadodara"/>
                <a:cs typeface="Hind Vadodara"/>
              </a:rPr>
              <a:t>to those from higher-income backgrounds.</a:t>
            </a:r>
            <a:endParaRPr lang="en-GB">
              <a:latin typeface="Hind Vadodara"/>
              <a:ea typeface="Calibri" panose="020F0502020204030204"/>
              <a:cs typeface="Hind Vadodara"/>
            </a:endParaRPr>
          </a:p>
          <a:p>
            <a:endParaRPr lang="en-GB">
              <a:ea typeface="Calibri" panose="020F0502020204030204"/>
              <a:cs typeface="Calibri" panose="020F0502020204030204"/>
            </a:endParaRPr>
          </a:p>
        </p:txBody>
      </p:sp>
      <p:pic>
        <p:nvPicPr>
          <p:cNvPr id="7" name="Picture 6" descr="A close-up of words&#10;&#10;AI-generated content may be incorrect.">
            <a:extLst>
              <a:ext uri="{FF2B5EF4-FFF2-40B4-BE49-F238E27FC236}">
                <a16:creationId xmlns:a16="http://schemas.microsoft.com/office/drawing/2014/main" id="{ED029F75-B678-5770-2165-C2B4D6F8A805}"/>
              </a:ext>
            </a:extLst>
          </p:cNvPr>
          <p:cNvPicPr>
            <a:picLocks noChangeAspect="1"/>
          </p:cNvPicPr>
          <p:nvPr/>
        </p:nvPicPr>
        <p:blipFill>
          <a:blip r:embed="rId2"/>
          <a:srcRect t="-8537" r="-115" b="1220"/>
          <a:stretch/>
        </p:blipFill>
        <p:spPr>
          <a:xfrm>
            <a:off x="4450378" y="2064417"/>
            <a:ext cx="6813421" cy="997327"/>
          </a:xfrm>
          <a:prstGeom prst="rect">
            <a:avLst/>
          </a:prstGeom>
          <a:ln>
            <a:solidFill>
              <a:srgbClr val="19AC86"/>
            </a:solidFill>
          </a:ln>
        </p:spPr>
      </p:pic>
      <p:pic>
        <p:nvPicPr>
          <p:cNvPr id="8" name="Picture 7" descr="A blue and black number&#10;&#10;AI-generated content may be incorrect.">
            <a:extLst>
              <a:ext uri="{FF2B5EF4-FFF2-40B4-BE49-F238E27FC236}">
                <a16:creationId xmlns:a16="http://schemas.microsoft.com/office/drawing/2014/main" id="{AABA1D66-52B0-DC89-DF54-90BEFDE03682}"/>
              </a:ext>
            </a:extLst>
          </p:cNvPr>
          <p:cNvPicPr>
            <a:picLocks noChangeAspect="1"/>
          </p:cNvPicPr>
          <p:nvPr/>
        </p:nvPicPr>
        <p:blipFill>
          <a:blip r:embed="rId3"/>
          <a:stretch>
            <a:fillRect/>
          </a:stretch>
        </p:blipFill>
        <p:spPr>
          <a:xfrm>
            <a:off x="482957" y="3182387"/>
            <a:ext cx="10786058" cy="611283"/>
          </a:xfrm>
          <a:prstGeom prst="rect">
            <a:avLst/>
          </a:prstGeom>
          <a:ln>
            <a:solidFill>
              <a:srgbClr val="19AC86"/>
            </a:solidFill>
          </a:ln>
        </p:spPr>
      </p:pic>
    </p:spTree>
    <p:extLst>
      <p:ext uri="{BB962C8B-B14F-4D97-AF65-F5344CB8AC3E}">
        <p14:creationId xmlns:p14="http://schemas.microsoft.com/office/powerpoint/2010/main" val="4385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F77DDD-F433-55EA-44EA-8E1B99D5C140}"/>
              </a:ext>
            </a:extLst>
          </p:cNvPr>
          <p:cNvSpPr>
            <a:spLocks noGrp="1"/>
          </p:cNvSpPr>
          <p:nvPr>
            <p:ph type="body" sz="quarter" idx="10"/>
          </p:nvPr>
        </p:nvSpPr>
        <p:spPr>
          <a:xfrm>
            <a:off x="410936" y="1703160"/>
            <a:ext cx="11559705" cy="1893479"/>
          </a:xfrm>
        </p:spPr>
        <p:txBody>
          <a:bodyPr/>
          <a:lstStyle/>
          <a:p>
            <a:r>
              <a:rPr lang="en-GB"/>
              <a:t>Executive Summary</a:t>
            </a:r>
          </a:p>
        </p:txBody>
      </p:sp>
    </p:spTree>
    <p:extLst>
      <p:ext uri="{BB962C8B-B14F-4D97-AF65-F5344CB8AC3E}">
        <p14:creationId xmlns:p14="http://schemas.microsoft.com/office/powerpoint/2010/main" val="2429070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2F453F-0049-173E-4A7F-B7A197E8D036}"/>
              </a:ext>
            </a:extLst>
          </p:cNvPr>
          <p:cNvSpPr txBox="1"/>
          <p:nvPr/>
        </p:nvSpPr>
        <p:spPr>
          <a:xfrm>
            <a:off x="0" y="614323"/>
            <a:ext cx="12192000" cy="6186309"/>
          </a:xfrm>
          <a:prstGeom prst="rect">
            <a:avLst/>
          </a:prstGeom>
          <a:noFill/>
        </p:spPr>
        <p:txBody>
          <a:bodyPr wrap="square" lIns="91440" tIns="45720" rIns="91440" bIns="45720" anchor="t">
            <a:spAutoFit/>
          </a:bodyPr>
          <a:lstStyle/>
          <a:p>
            <a:r>
              <a:rPr lang="en-GB" sz="1800">
                <a:effectLst/>
                <a:latin typeface="Hind Vadodara"/>
                <a:cs typeface="Hind Vadodara"/>
              </a:rPr>
              <a:t>A recurrent </a:t>
            </a:r>
            <a:r>
              <a:rPr lang="en-GB">
                <a:latin typeface="Hind Vadodara"/>
                <a:cs typeface="Hind Vadodara"/>
              </a:rPr>
              <a:t>theme, regardless of location, was children and young people feeling unsafe in their local area due to crime and anti-social behaviour. Two boys in a town reflected on incidents and behaviour in their neighbourhood which made them feel unsafe.</a:t>
            </a:r>
          </a:p>
          <a:p>
            <a:endParaRPr lang="en-GB">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10: There are a bunch of people who walk by going to a club – when they leave, they're always drunk and chucking glass around. </a:t>
            </a:r>
          </a:p>
          <a:p>
            <a:pPr lvl="1"/>
            <a:endParaRPr lang="en-GB" i="1">
              <a:solidFill>
                <a:schemeClr val="accent1"/>
              </a:solidFill>
              <a:latin typeface="Hind Vadodara"/>
              <a:cs typeface="Hind Vadodara"/>
            </a:endParaRPr>
          </a:p>
          <a:p>
            <a:pPr lvl="1"/>
            <a:r>
              <a:rPr lang="en-GB" i="1">
                <a:solidFill>
                  <a:schemeClr val="accent1"/>
                </a:solidFill>
                <a:latin typeface="Hind Vadodara"/>
                <a:cs typeface="Hind Vadodara"/>
              </a:rPr>
              <a:t>Boy, 8: There’s an apartment and they started doing drugs next to my house. They blamed us but it was the people in the apartment. And people ride dirt bikes on the path and I don’t know why... My mum... reported it to the police and they found the person.</a:t>
            </a:r>
          </a:p>
          <a:p>
            <a:endParaRPr lang="en-GB">
              <a:solidFill>
                <a:schemeClr val="accent1"/>
              </a:solidFill>
              <a:latin typeface="Hind Vadodara" panose="02000000000000000000" pitchFamily="2" charset="0"/>
              <a:cs typeface="Hind Vadodara" panose="02000000000000000000" pitchFamily="2" charset="0"/>
            </a:endParaRPr>
          </a:p>
          <a:p>
            <a:r>
              <a:rPr lang="en-GB">
                <a:latin typeface="Hind Vadodara"/>
                <a:cs typeface="Hind Vadodara"/>
              </a:rPr>
              <a:t>Knife and gang crime was discussed most often in more urban locations, as in the quote below, </a:t>
            </a:r>
          </a:p>
          <a:p>
            <a:r>
              <a:rPr lang="en-GB">
                <a:latin typeface="Hind Vadodara"/>
                <a:cs typeface="Hind Vadodara"/>
              </a:rPr>
              <a:t>with children as young as eight speaking about the issues in their neighbourhood with </a:t>
            </a:r>
          </a:p>
          <a:p>
            <a:r>
              <a:rPr lang="en-GB">
                <a:latin typeface="Hind Vadodara"/>
                <a:cs typeface="Hind Vadodara"/>
              </a:rPr>
              <a:t>surprising levels of detail.</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10: I…live in a bit [of a] rough area...I don't like it there because there's always</a:t>
            </a:r>
          </a:p>
          <a:p>
            <a:pPr lvl="1"/>
            <a:r>
              <a:rPr lang="en-GB" i="1">
                <a:solidFill>
                  <a:schemeClr val="accent1"/>
                </a:solidFill>
                <a:latin typeface="Hind Vadodara"/>
                <a:cs typeface="Hind Vadodara"/>
              </a:rPr>
              <a:t>stabbings on my road…I just don’t like it...I have gangs round near my house. </a:t>
            </a:r>
          </a:p>
          <a:p>
            <a:pPr lvl="1"/>
            <a:endParaRPr lang="en-GB" i="1">
              <a:solidFill>
                <a:schemeClr val="accent1"/>
              </a:solidFill>
              <a:latin typeface="Hind Vadodara"/>
              <a:cs typeface="Hind Vadodara"/>
            </a:endParaRPr>
          </a:p>
          <a:p>
            <a:pPr lvl="1"/>
            <a:endParaRPr lang="en-GB" i="1">
              <a:solidFill>
                <a:schemeClr val="accent1"/>
              </a:solidFill>
              <a:latin typeface="Hind Vadodara"/>
              <a:cs typeface="Hind Vadodara"/>
            </a:endParaRPr>
          </a:p>
          <a:p>
            <a:endParaRPr lang="en-GB">
              <a:latin typeface="Hind Vadodara" panose="02000000000000000000" pitchFamily="2" charset="0"/>
              <a:cs typeface="Hind Vadodara" panose="02000000000000000000" pitchFamily="2" charset="0"/>
            </a:endParaRPr>
          </a:p>
          <a:p>
            <a:pPr lvl="1"/>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77590FF1-3A4F-7E7F-D618-67A31FBBFFE5}"/>
              </a:ext>
            </a:extLst>
          </p:cNvPr>
          <p:cNvSpPr txBox="1"/>
          <p:nvPr/>
        </p:nvSpPr>
        <p:spPr>
          <a:xfrm>
            <a:off x="0" y="149701"/>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Feeling unsafe</a:t>
            </a:r>
          </a:p>
        </p:txBody>
      </p:sp>
    </p:spTree>
    <p:extLst>
      <p:ext uri="{BB962C8B-B14F-4D97-AF65-F5344CB8AC3E}">
        <p14:creationId xmlns:p14="http://schemas.microsoft.com/office/powerpoint/2010/main" val="2456404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04C5F-7913-A7A5-61A0-86FF609975D7}"/>
              </a:ext>
            </a:extLst>
          </p:cNvPr>
          <p:cNvSpPr txBox="1"/>
          <p:nvPr/>
        </p:nvSpPr>
        <p:spPr>
          <a:xfrm>
            <a:off x="0" y="149701"/>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Feeling unsafe</a:t>
            </a:r>
          </a:p>
        </p:txBody>
      </p:sp>
      <p:sp>
        <p:nvSpPr>
          <p:cNvPr id="4" name="TextBox 3">
            <a:extLst>
              <a:ext uri="{FF2B5EF4-FFF2-40B4-BE49-F238E27FC236}">
                <a16:creationId xmlns:a16="http://schemas.microsoft.com/office/drawing/2014/main" id="{67FB531E-ABE8-A405-6BF0-BD185E7C55BB}"/>
              </a:ext>
            </a:extLst>
          </p:cNvPr>
          <p:cNvSpPr txBox="1"/>
          <p:nvPr/>
        </p:nvSpPr>
        <p:spPr>
          <a:xfrm>
            <a:off x="0" y="805240"/>
            <a:ext cx="12192000" cy="1754326"/>
          </a:xfrm>
          <a:prstGeom prst="rect">
            <a:avLst/>
          </a:prstGeom>
          <a:noFill/>
        </p:spPr>
        <p:txBody>
          <a:bodyPr wrap="square">
            <a:spAutoFit/>
          </a:bodyPr>
          <a:lstStyle/>
          <a:p>
            <a:r>
              <a:rPr lang="en-GB">
                <a:latin typeface="Hind Vadodara"/>
                <a:cs typeface="Hind Vadodara"/>
              </a:rPr>
              <a:t>This has an impact on children and young people’s ability to take part in activities, such as attending clubs and playing outside, due to their own concerns and parental concerns for their safety. One girl in a city spoke about how she wasn’t able to travel alone and how this limits her social life.</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14: I can’t really go out much because [my parents] don’t think it’s safe…I try and ask them to join after school clubs but…they don’t want me to come home on my own. </a:t>
            </a:r>
          </a:p>
        </p:txBody>
      </p:sp>
    </p:spTree>
    <p:extLst>
      <p:ext uri="{BB962C8B-B14F-4D97-AF65-F5344CB8AC3E}">
        <p14:creationId xmlns:p14="http://schemas.microsoft.com/office/powerpoint/2010/main" val="3545664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2F9A3-3433-8E79-B14A-526A98B9B78A}"/>
              </a:ext>
            </a:extLst>
          </p:cNvPr>
          <p:cNvSpPr txBox="1"/>
          <p:nvPr/>
        </p:nvSpPr>
        <p:spPr>
          <a:xfrm>
            <a:off x="0" y="149701"/>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Exploitation and criminal activity </a:t>
            </a:r>
          </a:p>
        </p:txBody>
      </p:sp>
      <p:sp>
        <p:nvSpPr>
          <p:cNvPr id="3" name="TextBox 2">
            <a:extLst>
              <a:ext uri="{FF2B5EF4-FFF2-40B4-BE49-F238E27FC236}">
                <a16:creationId xmlns:a16="http://schemas.microsoft.com/office/drawing/2014/main" id="{B7612556-2AB6-4F8D-AC44-3553BFA612CA}"/>
              </a:ext>
            </a:extLst>
          </p:cNvPr>
          <p:cNvSpPr txBox="1"/>
          <p:nvPr/>
        </p:nvSpPr>
        <p:spPr>
          <a:xfrm>
            <a:off x="0" y="715661"/>
            <a:ext cx="12192000" cy="4524315"/>
          </a:xfrm>
          <a:prstGeom prst="rect">
            <a:avLst/>
          </a:prstGeom>
          <a:noFill/>
        </p:spPr>
        <p:txBody>
          <a:bodyPr wrap="square" lIns="91440" tIns="45720" rIns="91440" bIns="45720" anchor="t">
            <a:spAutoFit/>
          </a:bodyPr>
          <a:lstStyle/>
          <a:p>
            <a:r>
              <a:rPr lang="en-GB">
                <a:latin typeface="Hind Vadodara"/>
                <a:cs typeface="Hind Vadodara"/>
              </a:rPr>
              <a:t>Children and young people discussed the heightened risk of criminal exploitation for children and young people from lower income families and the difficulty in preventing it.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Being poor, you're so much more likely to get dragged into stuff, but there's not a lot to prevent it. Like say the whole drug thing, you're more likely to get into a gang because they can offer you something that you don't have, which is money. When you’re poor and you see your mum struggling and your dad struggling you think ‘oh I can get a little bit of money, what’s the harm’ but then you get dragged into this and you can watch kids running round scared and stabbing people.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boy drew a direct link between a lack of support for lower income families and the pressure and </a:t>
            </a:r>
          </a:p>
          <a:p>
            <a:r>
              <a:rPr lang="en-GB">
                <a:latin typeface="Hind Vadodara"/>
                <a:cs typeface="Hind Vadodara"/>
              </a:rPr>
              <a:t>appeal of joining gangs.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There needs to be more support to stop you from wanting to [run drugs]. At </a:t>
            </a:r>
          </a:p>
          <a:p>
            <a:pPr lvl="1"/>
            <a:r>
              <a:rPr lang="en-GB" i="1">
                <a:solidFill>
                  <a:schemeClr val="accent1"/>
                </a:solidFill>
                <a:latin typeface="Hind Vadodara"/>
                <a:cs typeface="Hind Vadodara"/>
              </a:rPr>
              <a:t>the beginning it’s like ‘they’re offering me money, I could use that to support my </a:t>
            </a:r>
          </a:p>
          <a:p>
            <a:pPr lvl="1"/>
            <a:r>
              <a:rPr lang="en-GB" i="1">
                <a:solidFill>
                  <a:schemeClr val="accent1"/>
                </a:solidFill>
                <a:latin typeface="Hind Vadodara"/>
                <a:cs typeface="Hind Vadodara"/>
              </a:rPr>
              <a:t>family’ - if your family had support to begin with, you wouldn’t do it.</a:t>
            </a:r>
          </a:p>
          <a:p>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609861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BC074C-4B6F-FECA-AA36-D7B00006F215}"/>
              </a:ext>
            </a:extLst>
          </p:cNvPr>
          <p:cNvSpPr txBox="1"/>
          <p:nvPr/>
        </p:nvSpPr>
        <p:spPr>
          <a:xfrm>
            <a:off x="0" y="149701"/>
            <a:ext cx="7281949"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Exploitation and criminal activity </a:t>
            </a:r>
          </a:p>
        </p:txBody>
      </p:sp>
      <p:sp>
        <p:nvSpPr>
          <p:cNvPr id="5" name="TextBox 4">
            <a:extLst>
              <a:ext uri="{FF2B5EF4-FFF2-40B4-BE49-F238E27FC236}">
                <a16:creationId xmlns:a16="http://schemas.microsoft.com/office/drawing/2014/main" id="{0CAF5E7F-D217-7AE4-BCFC-6734ED328BB6}"/>
              </a:ext>
            </a:extLst>
          </p:cNvPr>
          <p:cNvSpPr txBox="1"/>
          <p:nvPr/>
        </p:nvSpPr>
        <p:spPr>
          <a:xfrm>
            <a:off x="0" y="726547"/>
            <a:ext cx="12192000" cy="2585323"/>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In rural areas, there was evidence that young people committed minor crimes due to a lack of youth provision and boredom.</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What do other young people do around here?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Not a lot.</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Set fire to bins.</a:t>
            </a:r>
          </a:p>
          <a:p>
            <a:endParaRPr lang="en-GB" i="1">
              <a:solidFill>
                <a:schemeClr val="accent1"/>
              </a:solidFill>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408C53F7-3596-2EF0-5BC5-975F1F49DCA0}"/>
              </a:ext>
            </a:extLst>
          </p:cNvPr>
          <p:cNvSpPr txBox="1"/>
          <p:nvPr/>
        </p:nvSpPr>
        <p:spPr>
          <a:xfrm>
            <a:off x="1201741" y="3329058"/>
            <a:ext cx="7605375" cy="2554545"/>
          </a:xfrm>
          <a:prstGeom prst="rect">
            <a:avLst/>
          </a:prstGeom>
          <a:solidFill>
            <a:schemeClr val="accent1">
              <a:lumMod val="20000"/>
              <a:lumOff val="80000"/>
            </a:schemeClr>
          </a:solidFill>
        </p:spPr>
        <p:txBody>
          <a:bodyPr wrap="square" rtlCol="0">
            <a:spAutoFit/>
          </a:bodyPr>
          <a:lstStyle/>
          <a:p>
            <a:r>
              <a:rPr lang="en-GB" sz="1600" b="1">
                <a:latin typeface="Hind Vadodara" panose="02000000000000000000" pitchFamily="2" charset="0"/>
                <a:cs typeface="Hind Vadodara" panose="02000000000000000000" pitchFamily="2" charset="0"/>
              </a:rPr>
              <a:t>Research by </a:t>
            </a:r>
            <a:r>
              <a:rPr lang="en-GB" sz="1600" b="1" err="1">
                <a:latin typeface="Hind Vadodara" panose="02000000000000000000" pitchFamily="2" charset="0"/>
                <a:cs typeface="Hind Vadodara" panose="02000000000000000000" pitchFamily="2" charset="0"/>
              </a:rPr>
              <a:t>CCo</a:t>
            </a:r>
            <a:r>
              <a:rPr lang="en-GB" sz="1600" b="1">
                <a:latin typeface="Hind Vadodara" panose="02000000000000000000" pitchFamily="2" charset="0"/>
                <a:cs typeface="Hind Vadodara" panose="02000000000000000000" pitchFamily="2" charset="0"/>
              </a:rPr>
              <a:t> shows that children from low-income areas are overrepresented in youth offending institutes</a:t>
            </a:r>
          </a:p>
          <a:p>
            <a:r>
              <a:rPr lang="en-GB" sz="1600" kern="100">
                <a:effectLst/>
                <a:latin typeface="Hind Vadodara" panose="02000000000000000000" pitchFamily="2" charset="0"/>
                <a:ea typeface="Times New Roman" panose="02020603050405020304" pitchFamily="18" charset="0"/>
                <a:cs typeface="Hind Vadodara" panose="02000000000000000000" pitchFamily="2" charset="0"/>
              </a:rPr>
              <a:t>Nearly four in ten (38%) of all children in secure settings were living in the top 10% most income deprived neighbourhoods in England when they were most recently in a state-funded school. When the top 50% most income deprived neighbourhoods are considered, this figure rises to 87%, meaning almost 9 out of every 10 children in secure settings grew up in areas with above-average levels of deprivation.</a:t>
            </a:r>
          </a:p>
          <a:p>
            <a:endParaRPr lang="en-GB" sz="1600" kern="100">
              <a:latin typeface="Hind Vadodara" panose="02000000000000000000" pitchFamily="2" charset="0"/>
              <a:ea typeface="Times New Roman" panose="02020603050405020304" pitchFamily="18" charset="0"/>
              <a:cs typeface="Hind Vadodara" panose="02000000000000000000" pitchFamily="2" charset="0"/>
            </a:endParaRPr>
          </a:p>
          <a:p>
            <a:r>
              <a:rPr lang="en-GB" sz="1600">
                <a:hlinkClick r:id="rId3"/>
              </a:rPr>
              <a:t>The educational journeys of children in secure settings | Children's Commissioner for England</a:t>
            </a:r>
            <a:r>
              <a:rPr lang="en-GB" sz="1600"/>
              <a:t> (February, 2025)</a:t>
            </a:r>
            <a:endParaRPr lang="en-GB" sz="1600" kern="100">
              <a:effectLst/>
              <a:latin typeface="Hind Vadodara" panose="02000000000000000000" pitchFamily="2" charset="0"/>
              <a:ea typeface="Times New Roman" panose="02020603050405020304" pitchFamily="18" charset="0"/>
              <a:cs typeface="Hind Vadodara" panose="02000000000000000000" pitchFamily="2" charset="0"/>
            </a:endParaRPr>
          </a:p>
        </p:txBody>
      </p:sp>
    </p:spTree>
    <p:extLst>
      <p:ext uri="{BB962C8B-B14F-4D97-AF65-F5344CB8AC3E}">
        <p14:creationId xmlns:p14="http://schemas.microsoft.com/office/powerpoint/2010/main" val="2962398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EA44F8E6-F634-B633-2AC1-0185D3D517BF}"/>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F600267F-D1F3-34BD-5D3C-41F7C0DAB592}"/>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Community</a:t>
            </a:r>
            <a:endParaRPr lang="en-US"/>
          </a:p>
        </p:txBody>
      </p:sp>
      <p:sp>
        <p:nvSpPr>
          <p:cNvPr id="3" name="Title 5">
            <a:extLst>
              <a:ext uri="{FF2B5EF4-FFF2-40B4-BE49-F238E27FC236}">
                <a16:creationId xmlns:a16="http://schemas.microsoft.com/office/drawing/2014/main" id="{49A2D9CA-9258-AEA6-BF26-E0555737B551}"/>
              </a:ext>
            </a:extLst>
          </p:cNvPr>
          <p:cNvSpPr txBox="1">
            <a:spLocks/>
          </p:cNvSpPr>
          <p:nvPr/>
        </p:nvSpPr>
        <p:spPr>
          <a:xfrm>
            <a:off x="0" y="160663"/>
            <a:ext cx="9753667" cy="3919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Hind Vadodara" panose="02000000000000000000" pitchFamily="2" charset="0"/>
                <a:ea typeface="+mn-ea"/>
                <a:cs typeface="Hind Vadodara" panose="02000000000000000000" pitchFamily="2" charset="0"/>
              </a:rPr>
              <a:t>RQ1: </a:t>
            </a:r>
            <a:r>
              <a:rPr lang="en-GB" sz="3200" b="1">
                <a:solidFill>
                  <a:schemeClr val="bg1"/>
                </a:solidFill>
                <a:effectLst/>
                <a:latin typeface="Hind Vadodara" panose="02000000000000000000" pitchFamily="2" charset="0"/>
                <a:cs typeface="Hind Vadodara" panose="02000000000000000000" pitchFamily="2" charset="0"/>
              </a:rPr>
              <a:t>What is it like to be a child living in poverty?</a:t>
            </a: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2326514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6501D-A8D3-EDEC-679D-2BE400CA218E}"/>
              </a:ext>
            </a:extLst>
          </p:cNvPr>
          <p:cNvSpPr txBox="1"/>
          <p:nvPr/>
        </p:nvSpPr>
        <p:spPr>
          <a:xfrm>
            <a:off x="0" y="393932"/>
            <a:ext cx="12192000" cy="5909310"/>
          </a:xfrm>
          <a:prstGeom prst="rect">
            <a:avLst/>
          </a:prstGeom>
          <a:noFill/>
        </p:spPr>
        <p:txBody>
          <a:bodyPr wrap="square" lIns="91440" tIns="45720" rIns="91440" bIns="45720" anchor="t">
            <a:spAutoFit/>
          </a:bodyPr>
          <a:lstStyle/>
          <a:p>
            <a:r>
              <a:rPr lang="en-GB">
                <a:latin typeface="Hind Vadodara"/>
                <a:cs typeface="Hind Vadodara"/>
              </a:rPr>
              <a:t>Children and young people had varying experiences depending on the community they lived in. A strong sense of community and bonds between neighbours could act as a support and a buffer against the adverse effects of poverty, for example, helping to counter children’s feelings of being unsafe, as in the quote below from a girl in a town.</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10: I think the street’s safe because we have [doorbell] cameras, and we all work together.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young person reflected on how the bonds were particularly strong in his urban neighbourhood due to everyone coming from a similar, migrant, background and sharing experiences.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[Our neighbourhood] is densely populated with migrants who obviously come over to this country for a better lifestyle and for work...you're literally like brothers and sisters just because you've come from the same place...over the years the bonds have become stronger and it's almost a massive community. I wouldn’t be </a:t>
            </a:r>
          </a:p>
          <a:p>
            <a:pPr lvl="1"/>
            <a:r>
              <a:rPr lang="en-GB" i="1">
                <a:solidFill>
                  <a:schemeClr val="accent1"/>
                </a:solidFill>
                <a:latin typeface="Hind Vadodara"/>
                <a:cs typeface="Hind Vadodara"/>
              </a:rPr>
              <a:t>scared to knock on anyone's door any time of the day and maybe ask for help. </a:t>
            </a:r>
          </a:p>
          <a:p>
            <a:endParaRPr lang="en-GB"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GB">
                <a:latin typeface="Hind Vadodara"/>
                <a:cs typeface="Hind Vadodara"/>
              </a:rPr>
              <a:t>Another highlighted how there was a greater sense of community in his village, compared </a:t>
            </a:r>
          </a:p>
          <a:p>
            <a:r>
              <a:rPr lang="en-GB">
                <a:latin typeface="Hind Vadodara"/>
                <a:cs typeface="Hind Vadodara"/>
              </a:rPr>
              <a:t>to his peers living in the town. </a:t>
            </a:r>
          </a:p>
          <a:p>
            <a:endParaRPr lang="en-GB">
              <a:latin typeface="Segoe UI" panose="020B0502040204020203" pitchFamily="34" charset="0"/>
            </a:endParaRPr>
          </a:p>
          <a:p>
            <a:pPr lvl="1"/>
            <a:r>
              <a:rPr lang="en-GB" i="1">
                <a:solidFill>
                  <a:schemeClr val="accent1"/>
                </a:solidFill>
                <a:latin typeface="Hind Vadodara"/>
                <a:cs typeface="Hind Vadodara"/>
              </a:rPr>
              <a:t>Boy, 12: Where I live, I know quite a lot of people…they're kind of scattered about </a:t>
            </a:r>
          </a:p>
          <a:p>
            <a:pPr lvl="1"/>
            <a:r>
              <a:rPr lang="en-GB" i="1">
                <a:solidFill>
                  <a:schemeClr val="accent1"/>
                </a:solidFill>
                <a:latin typeface="Hind Vadodara"/>
                <a:cs typeface="Hind Vadodara"/>
              </a:rPr>
              <a:t>where we're living in my village...wherever I am, I can always go to their house </a:t>
            </a:r>
          </a:p>
          <a:p>
            <a:pPr lvl="1"/>
            <a:r>
              <a:rPr lang="en-GB" i="1">
                <a:solidFill>
                  <a:schemeClr val="accent1"/>
                </a:solidFill>
                <a:latin typeface="Hind Vadodara"/>
                <a:cs typeface="Hind Vadodara"/>
              </a:rPr>
              <a:t>because I'm always near one of their houses. </a:t>
            </a: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1FA4F05-50DB-1527-183A-F0BA8D1599ED}"/>
              </a:ext>
            </a:extLst>
          </p:cNvPr>
          <p:cNvSpPr txBox="1"/>
          <p:nvPr/>
        </p:nvSpPr>
        <p:spPr>
          <a:xfrm>
            <a:off x="0" y="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Community: a support and a buffer </a:t>
            </a:r>
            <a:endParaRPr lang="en-GB" sz="2400"/>
          </a:p>
        </p:txBody>
      </p:sp>
    </p:spTree>
    <p:extLst>
      <p:ext uri="{BB962C8B-B14F-4D97-AF65-F5344CB8AC3E}">
        <p14:creationId xmlns:p14="http://schemas.microsoft.com/office/powerpoint/2010/main" val="1000546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4940-6FCE-47A7-7F42-763DB4FDFC9A}"/>
              </a:ext>
            </a:extLst>
          </p:cNvPr>
          <p:cNvSpPr txBox="1"/>
          <p:nvPr/>
        </p:nvSpPr>
        <p:spPr>
          <a:xfrm>
            <a:off x="0" y="461665"/>
            <a:ext cx="12192000" cy="7017306"/>
          </a:xfrm>
          <a:prstGeom prst="rect">
            <a:avLst/>
          </a:prstGeom>
          <a:noFill/>
        </p:spPr>
        <p:txBody>
          <a:bodyPr wrap="square" lIns="91440" tIns="45720" rIns="91440" bIns="45720" rtlCol="0" anchor="t">
            <a:spAutoFit/>
          </a:bodyPr>
          <a:lstStyle/>
          <a:p>
            <a:r>
              <a:rPr lang="en-GB">
                <a:latin typeface="Hind Vadodara"/>
                <a:cs typeface="Hind Vadodara"/>
              </a:rPr>
              <a:t>There was evidence of community playing a role in providing children and young people with opportunities to enjoy their childhood, despite other pressures and worries they might be experiencing. </a:t>
            </a:r>
          </a:p>
          <a:p>
            <a:endParaRPr lang="en-GB"/>
          </a:p>
          <a:p>
            <a:pPr lvl="1"/>
            <a:r>
              <a:rPr lang="en-GB" i="1">
                <a:solidFill>
                  <a:schemeClr val="accent1"/>
                </a:solidFill>
                <a:latin typeface="Hind Vadodara"/>
                <a:cs typeface="Hind Vadodara"/>
              </a:rPr>
              <a:t>Girl 11: They…used to have parties [at a community centre]…it'd be the people from around the community and the person whose birthday it was they would…get a cake and they would sing happy birthday, and it was a really fun time because the children would be occupied playing games and then the adults would just be chatting, so it's like really good for the social impact and health and [those] kind of things.</a:t>
            </a:r>
          </a:p>
          <a:p>
            <a:endParaRPr lang="en-GB">
              <a:solidFill>
                <a:srgbClr val="7030A0"/>
              </a:solidFill>
              <a:latin typeface="Calibri" panose="020F0502020204030204" pitchFamily="34" charset="0"/>
            </a:endParaRPr>
          </a:p>
          <a:p>
            <a:r>
              <a:rPr lang="en-GB">
                <a:latin typeface="Hind Vadodara"/>
                <a:cs typeface="Hind Vadodara"/>
              </a:rPr>
              <a:t>One young person talked about the advantages of growing up as he did, in an urban area where there is less wealth </a:t>
            </a:r>
          </a:p>
          <a:p>
            <a:r>
              <a:rPr lang="en-GB">
                <a:latin typeface="Hind Vadodara"/>
                <a:cs typeface="Hind Vadodara"/>
              </a:rPr>
              <a:t>and material possessions, but a strong sense of community.</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 I wouldn't trade my childhood for having a big garden…On the streets where I grew up, you are </a:t>
            </a:r>
          </a:p>
          <a:p>
            <a:pPr lvl="1"/>
            <a:r>
              <a:rPr lang="en-GB" i="1">
                <a:solidFill>
                  <a:schemeClr val="accent1"/>
                </a:solidFill>
                <a:latin typeface="Hind Vadodara"/>
                <a:cs typeface="Hind Vadodara"/>
              </a:rPr>
              <a:t>playing with…different kids from different streets, getting to know them. So it's a brilliant </a:t>
            </a:r>
          </a:p>
          <a:p>
            <a:pPr lvl="1"/>
            <a:r>
              <a:rPr lang="en-GB" i="1">
                <a:solidFill>
                  <a:schemeClr val="accent1"/>
                </a:solidFill>
                <a:latin typeface="Hind Vadodara"/>
                <a:cs typeface="Hind Vadodara"/>
              </a:rPr>
              <a:t>experience. </a:t>
            </a:r>
          </a:p>
          <a:p>
            <a:pPr lvl="1"/>
            <a:endParaRPr lang="en-GB" i="1">
              <a:solidFill>
                <a:schemeClr val="accent1"/>
              </a:solidFill>
              <a:latin typeface="Hind Vadodara" panose="02000000000000000000" pitchFamily="2" charset="0"/>
              <a:cs typeface="Hind Vadodara" panose="02000000000000000000" pitchFamily="2" charset="0"/>
            </a:endParaRPr>
          </a:p>
          <a:p>
            <a:r>
              <a:rPr lang="en-GB">
                <a:solidFill>
                  <a:srgbClr val="202B51"/>
                </a:solidFill>
                <a:latin typeface="Hind Vadodara"/>
                <a:cs typeface="Hind Vadodara"/>
              </a:rPr>
              <a:t>Another young person also highlighted the wider benefits of community.</a:t>
            </a:r>
            <a:endParaRPr lang="en-US">
              <a:solidFill>
                <a:srgbClr val="202B51"/>
              </a:solidFill>
              <a:latin typeface="Hind Vadodara" panose="02000000000000000000" pitchFamily="2" charset="0"/>
              <a:cs typeface="Hind Vadodara" panose="02000000000000000000" pitchFamily="2" charset="0"/>
            </a:endParaRPr>
          </a:p>
          <a:p>
            <a:endParaRPr lang="en-GB">
              <a:solidFill>
                <a:srgbClr val="202B5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16:  if young people feel like they're in a community and they have a sense of </a:t>
            </a:r>
          </a:p>
          <a:p>
            <a:pPr lvl="1"/>
            <a:r>
              <a:rPr lang="en-GB" i="1">
                <a:solidFill>
                  <a:schemeClr val="accent1"/>
                </a:solidFill>
                <a:latin typeface="Hind Vadodara"/>
                <a:cs typeface="Hind Vadodara"/>
              </a:rPr>
              <a:t>belonging, then obviously that’s also linked to mental health and that’s </a:t>
            </a:r>
          </a:p>
          <a:p>
            <a:pPr lvl="1"/>
            <a:r>
              <a:rPr lang="en-GB" i="1">
                <a:solidFill>
                  <a:schemeClr val="accent1"/>
                </a:solidFill>
                <a:latin typeface="Hind Vadodara"/>
                <a:cs typeface="Hind Vadodara"/>
              </a:rPr>
              <a:t>really important.</a:t>
            </a:r>
            <a:endParaRPr lang="en-US" i="1">
              <a:solidFill>
                <a:schemeClr val="accent1"/>
              </a:solidFill>
              <a:latin typeface="Hind Vadodara"/>
              <a:cs typeface="Hind Vadodara"/>
            </a:endParaRPr>
          </a:p>
          <a:p>
            <a:pPr lvl="1"/>
            <a:endParaRPr lang="en-GB" i="1">
              <a:solidFill>
                <a:schemeClr val="accent1"/>
              </a:solidFill>
              <a:latin typeface="Hind Vadodara"/>
              <a:cs typeface="Hind Vadodara"/>
            </a:endParaRPr>
          </a:p>
          <a:p>
            <a:pPr lvl="1"/>
            <a:endParaRPr lang="en-GB" i="1">
              <a:solidFill>
                <a:schemeClr val="accent1"/>
              </a:solidFill>
              <a:latin typeface="Hind Vadodara"/>
              <a:cs typeface="Hind Vadodara"/>
            </a:endParaRPr>
          </a:p>
          <a:p>
            <a:endParaRPr lang="en-GB" i="1">
              <a:solidFill>
                <a:schemeClr val="accent1"/>
              </a:solidFill>
              <a:latin typeface="Hind Vadodara"/>
              <a:cs typeface="Hind Vadodara"/>
            </a:endParaRPr>
          </a:p>
          <a:p>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2F5BD71C-4655-2177-E611-DA674913BCCF}"/>
              </a:ext>
            </a:extLst>
          </p:cNvPr>
          <p:cNvSpPr txBox="1"/>
          <p:nvPr/>
        </p:nvSpPr>
        <p:spPr>
          <a:xfrm>
            <a:off x="0" y="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Community: a support and a buffer </a:t>
            </a:r>
            <a:endParaRPr lang="en-GB" sz="2400"/>
          </a:p>
        </p:txBody>
      </p:sp>
    </p:spTree>
    <p:extLst>
      <p:ext uri="{BB962C8B-B14F-4D97-AF65-F5344CB8AC3E}">
        <p14:creationId xmlns:p14="http://schemas.microsoft.com/office/powerpoint/2010/main" val="8557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0DF8-1B29-F232-91E4-8F3C83E953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976E831-B1A2-183D-2F89-431A98A12903}"/>
              </a:ext>
            </a:extLst>
          </p:cNvPr>
          <p:cNvSpPr>
            <a:spLocks noGrp="1"/>
          </p:cNvSpPr>
          <p:nvPr>
            <p:ph type="body" sz="quarter" idx="10"/>
          </p:nvPr>
        </p:nvSpPr>
        <p:spPr>
          <a:xfrm>
            <a:off x="316147" y="1208354"/>
            <a:ext cx="11559705" cy="2562456"/>
          </a:xfrm>
        </p:spPr>
        <p:txBody>
          <a:bodyPr/>
          <a:lstStyle/>
          <a:p>
            <a:r>
              <a:rPr lang="en-GB" sz="4400"/>
              <a:t>RQ2: </a:t>
            </a:r>
            <a:r>
              <a:rPr lang="en-GB" sz="4400">
                <a:effectLst/>
                <a:latin typeface="Hind Vadodara" panose="02000000000000000000" pitchFamily="2" charset="0"/>
                <a:cs typeface="Hind Vadodara" panose="02000000000000000000" pitchFamily="2" charset="0"/>
              </a:rPr>
              <a:t>What essential costs affect children experiencing child poverty the most? How does it impact the way the children and their families are living? </a:t>
            </a:r>
          </a:p>
          <a:p>
            <a:r>
              <a:rPr lang="en-GB"/>
              <a:t> </a:t>
            </a:r>
          </a:p>
        </p:txBody>
      </p:sp>
    </p:spTree>
    <p:extLst>
      <p:ext uri="{BB962C8B-B14F-4D97-AF65-F5344CB8AC3E}">
        <p14:creationId xmlns:p14="http://schemas.microsoft.com/office/powerpoint/2010/main" val="3335944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CCB5796B-CEE6-60DB-F188-7EA67547760B}"/>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2525519B-E6C3-E3F6-EABC-C461ACC6012A}"/>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Changes over time</a:t>
            </a:r>
          </a:p>
        </p:txBody>
      </p:sp>
      <p:sp>
        <p:nvSpPr>
          <p:cNvPr id="3" name="Title 5">
            <a:extLst>
              <a:ext uri="{FF2B5EF4-FFF2-40B4-BE49-F238E27FC236}">
                <a16:creationId xmlns:a16="http://schemas.microsoft.com/office/drawing/2014/main" id="{EAFA00FC-E903-E944-137D-4677F291A0D2}"/>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4286017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87812-27B6-0A2E-36C3-32E5F541BF62}"/>
              </a:ext>
            </a:extLst>
          </p:cNvPr>
          <p:cNvSpPr txBox="1"/>
          <p:nvPr/>
        </p:nvSpPr>
        <p:spPr>
          <a:xfrm>
            <a:off x="0" y="637705"/>
            <a:ext cx="12192000" cy="4524315"/>
          </a:xfrm>
          <a:prstGeom prst="rect">
            <a:avLst/>
          </a:prstGeom>
          <a:noFill/>
        </p:spPr>
        <p:txBody>
          <a:bodyPr wrap="square" lIns="91440" tIns="45720" rIns="91440" bIns="45720" rtlCol="0" anchor="t">
            <a:spAutoFit/>
          </a:bodyPr>
          <a:lstStyle/>
          <a:p>
            <a:r>
              <a:rPr lang="en-GB">
                <a:latin typeface="Hind Vadodara"/>
                <a:cs typeface="Hind Vadodara"/>
              </a:rPr>
              <a:t>Children and young people spoke about the recent increase in the cost of living and how this had affected their families and exacerbated their worries about money.</a:t>
            </a:r>
          </a:p>
          <a:p>
            <a:endParaRPr lang="en-GB"/>
          </a:p>
          <a:p>
            <a:pPr lvl="1"/>
            <a:r>
              <a:rPr lang="en-GB" i="1">
                <a:solidFill>
                  <a:schemeClr val="accent1"/>
                </a:solidFill>
                <a:latin typeface="Hind Vadodara"/>
                <a:cs typeface="Hind Vadodara"/>
              </a:rPr>
              <a:t>Boy, 16: Everything is more expensive than it was two years ago, so you worry. Especially if your parents are struggling.</a:t>
            </a:r>
          </a:p>
          <a:p>
            <a:endParaRPr lang="en-GB"/>
          </a:p>
          <a:p>
            <a:r>
              <a:rPr lang="en-GB">
                <a:latin typeface="Hind Vadodara"/>
                <a:cs typeface="Hind Vadodara"/>
              </a:rPr>
              <a:t>There was evidence that an increase in the cost of living has meant that families are finding it more difficult to pay for the essentials and there is little money left over for anything more than that. </a:t>
            </a:r>
          </a:p>
          <a:p>
            <a:endParaRPr lang="en-GB"/>
          </a:p>
          <a:p>
            <a:pPr lvl="1"/>
            <a:r>
              <a:rPr lang="en-GB" i="1">
                <a:solidFill>
                  <a:schemeClr val="accent1"/>
                </a:solidFill>
                <a:latin typeface="Hind Vadodara"/>
                <a:cs typeface="Hind Vadodara"/>
              </a:rPr>
              <a:t>Girl, 16: [If my family had more money we would spend it on] basic things... It wouldn't be exciting, but it'll just be like the little things that will make a big difference. </a:t>
            </a:r>
          </a:p>
          <a:p>
            <a:endParaRPr lang="en-GB"/>
          </a:p>
          <a:p>
            <a:r>
              <a:rPr lang="en-GB">
                <a:latin typeface="Hind Vadodara"/>
                <a:cs typeface="Hind Vadodara"/>
              </a:rPr>
              <a:t>In some cases, families are having to choose between essentials, such as food and heating. </a:t>
            </a:r>
          </a:p>
          <a:p>
            <a:endParaRPr lang="en-GB"/>
          </a:p>
          <a:p>
            <a:pPr lvl="1"/>
            <a:r>
              <a:rPr lang="en-GB" i="1">
                <a:solidFill>
                  <a:schemeClr val="accent1"/>
                </a:solidFill>
                <a:latin typeface="Hind Vadodara"/>
                <a:cs typeface="Hind Vadodara"/>
              </a:rPr>
              <a:t>Girl, 16: … But you can't keep the house warm…because there was six of us in the </a:t>
            </a:r>
            <a:br>
              <a:rPr lang="en-US"/>
            </a:br>
            <a:r>
              <a:rPr lang="en-GB" i="1">
                <a:solidFill>
                  <a:schemeClr val="accent1"/>
                </a:solidFill>
                <a:latin typeface="Hind Vadodara"/>
                <a:cs typeface="Hind Vadodara"/>
              </a:rPr>
              <a:t>house at the time…you're trying to feed everyone, keep everyone warm and then </a:t>
            </a:r>
            <a:br>
              <a:rPr lang="en-US"/>
            </a:br>
            <a:r>
              <a:rPr lang="en-GB" i="1">
                <a:solidFill>
                  <a:schemeClr val="accent1"/>
                </a:solidFill>
                <a:latin typeface="Hind Vadodara"/>
                <a:cs typeface="Hind Vadodara"/>
              </a:rPr>
              <a:t>pay for every expense around the house, so it's quite a lot. </a:t>
            </a:r>
          </a:p>
        </p:txBody>
      </p:sp>
      <p:sp>
        <p:nvSpPr>
          <p:cNvPr id="3" name="TextBox 2">
            <a:extLst>
              <a:ext uri="{FF2B5EF4-FFF2-40B4-BE49-F238E27FC236}">
                <a16:creationId xmlns:a16="http://schemas.microsoft.com/office/drawing/2014/main" id="{BAAC6A23-A413-F63E-24D7-D4863707CC70}"/>
              </a:ext>
            </a:extLst>
          </p:cNvPr>
          <p:cNvSpPr txBox="1"/>
          <p:nvPr/>
        </p:nvSpPr>
        <p:spPr>
          <a:xfrm>
            <a:off x="60960" y="17604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Cost of living</a:t>
            </a:r>
            <a:endParaRPr lang="en-GB" sz="2400"/>
          </a:p>
        </p:txBody>
      </p:sp>
    </p:spTree>
    <p:extLst>
      <p:ext uri="{BB962C8B-B14F-4D97-AF65-F5344CB8AC3E}">
        <p14:creationId xmlns:p14="http://schemas.microsoft.com/office/powerpoint/2010/main" val="253978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0D521C5-22E0-4BAF-5EA8-79542FB3DEE6}"/>
              </a:ext>
            </a:extLst>
          </p:cNvPr>
          <p:cNvSpPr txBox="1"/>
          <p:nvPr/>
        </p:nvSpPr>
        <p:spPr>
          <a:xfrm>
            <a:off x="1" y="371965"/>
            <a:ext cx="12191999" cy="572464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RQ1: </a:t>
            </a:r>
            <a:r>
              <a:rPr lang="en-GB" sz="2400" b="1">
                <a:effectLst/>
                <a:latin typeface="Hind Vadodara"/>
                <a:cs typeface="Hind Vadodara"/>
              </a:rPr>
              <a:t>What is it like to be a child living in poverty? [1/2]</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sz="1800">
                <a:effectLst/>
                <a:latin typeface="Hind Vadodara"/>
                <a:cs typeface="Hind Vadodara"/>
              </a:rPr>
              <a:t>Children and young people spoke to us about the </a:t>
            </a:r>
            <a:r>
              <a:rPr lang="en-GB" sz="1800" b="1">
                <a:effectLst/>
                <a:latin typeface="Hind Vadodara"/>
                <a:cs typeface="Hind Vadodara"/>
              </a:rPr>
              <a:t>social and emotional impact</a:t>
            </a:r>
            <a:r>
              <a:rPr lang="en-GB" sz="1800">
                <a:effectLst/>
                <a:latin typeface="Hind Vadodara"/>
                <a:cs typeface="Hind Vadodara"/>
              </a:rPr>
              <a:t> of living in </a:t>
            </a:r>
            <a:r>
              <a:rPr lang="en-GB">
                <a:latin typeface="Hind Vadodara"/>
                <a:cs typeface="Hind Vadodara"/>
              </a:rPr>
              <a:t>poverty</a:t>
            </a:r>
            <a:r>
              <a:rPr lang="en-GB" sz="1800">
                <a:effectLst/>
                <a:latin typeface="Hind Vadodara"/>
                <a:cs typeface="Hind Vadodara"/>
              </a:rPr>
              <a:t>, including feelings of shame and stigma, missing out on social experiences and issues such as bullying, particularly due to clothing.</a:t>
            </a:r>
          </a:p>
          <a:p>
            <a:pPr marL="285750" indent="-285750">
              <a:buFont typeface="Arial" panose="020B0604020202020204" pitchFamily="34" charset="0"/>
              <a:buChar char="•"/>
            </a:pPr>
            <a:endParaRPr lang="en-GB">
              <a:latin typeface="Hind Vadodara"/>
              <a:cs typeface="Hind Vadodara"/>
            </a:endParaRPr>
          </a:p>
          <a:p>
            <a:pPr marL="285750" indent="-285750">
              <a:buFont typeface="Arial" panose="020B0604020202020204" pitchFamily="34" charset="0"/>
              <a:buChar char="•"/>
            </a:pPr>
            <a:r>
              <a:rPr lang="en-GB" sz="1800">
                <a:effectLst/>
                <a:latin typeface="Hind Vadodara"/>
                <a:cs typeface="Hind Vadodara"/>
              </a:rPr>
              <a:t>Ther</a:t>
            </a:r>
            <a:r>
              <a:rPr lang="en-GB">
                <a:latin typeface="Hind Vadodara"/>
                <a:cs typeface="Hind Vadodara"/>
              </a:rPr>
              <a:t>e is evidence of the </a:t>
            </a:r>
            <a:r>
              <a:rPr lang="en-GB" b="1">
                <a:latin typeface="Hind Vadodara"/>
                <a:cs typeface="Hind Vadodara"/>
              </a:rPr>
              <a:t>worries and awareness</a:t>
            </a:r>
            <a:r>
              <a:rPr lang="en-GB">
                <a:latin typeface="Hind Vadodara"/>
                <a:cs typeface="Hind Vadodara"/>
              </a:rPr>
              <a:t> that children as young as 8 have about their family’s financial struggles and the focus they have on saving for essentials and the future. Children and young people described the </a:t>
            </a:r>
            <a:r>
              <a:rPr lang="en-GB" b="1">
                <a:latin typeface="Hind Vadodara"/>
                <a:cs typeface="Hind Vadodara"/>
              </a:rPr>
              <a:t>adult-like roles and responsibilities</a:t>
            </a:r>
            <a:r>
              <a:rPr lang="en-GB" sz="1800">
                <a:effectLst/>
                <a:latin typeface="Calibri"/>
                <a:ea typeface="Calibri"/>
                <a:cs typeface="Times New Roman"/>
              </a:rPr>
              <a:t> </a:t>
            </a:r>
            <a:r>
              <a:rPr lang="en-GB">
                <a:latin typeface="Hind Vadodara"/>
                <a:cs typeface="Hind Vadodara"/>
              </a:rPr>
              <a:t>they take on, such as part-time work to help supplement their household’s income, acting as emotional support for their parents, and household chores, particularly amongst young carers. ​</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There was evidence of children and young people accepting substandard, dangerous living conditions (such as rats, mould, and collapsing ceilings) as normal, or having </a:t>
            </a:r>
            <a:r>
              <a:rPr lang="en-GB" b="1">
                <a:latin typeface="Hind Vadodara"/>
                <a:cs typeface="Hind Vadodara"/>
              </a:rPr>
              <a:t>low expectations </a:t>
            </a:r>
            <a:r>
              <a:rPr lang="en-GB">
                <a:latin typeface="Hind Vadodara"/>
                <a:cs typeface="Hind Vadodara"/>
              </a:rPr>
              <a:t>of services and amenities. </a:t>
            </a:r>
          </a:p>
          <a:p>
            <a:endParaRPr lang="en-GB">
              <a:latin typeface="Hind Vadodara"/>
              <a:cs typeface="Hind Vadodara"/>
            </a:endParaRPr>
          </a:p>
          <a:p>
            <a:pPr marL="285750" indent="-285750">
              <a:buFont typeface="Arial" panose="020B0604020202020204" pitchFamily="34" charset="0"/>
              <a:buChar char="•"/>
            </a:pPr>
            <a:r>
              <a:rPr lang="en-GB">
                <a:latin typeface="Hind Vadodara"/>
                <a:cs typeface="Hind Vadodara"/>
              </a:rPr>
              <a:t>Children and young people spoke about their </a:t>
            </a:r>
            <a:r>
              <a:rPr lang="en-GB" b="1">
                <a:latin typeface="Hind Vadodara"/>
                <a:cs typeface="Hind Vadodara"/>
              </a:rPr>
              <a:t>aspirations</a:t>
            </a:r>
            <a:r>
              <a:rPr lang="en-GB">
                <a:latin typeface="Hind Vadodara"/>
                <a:cs typeface="Hind Vadodara"/>
              </a:rPr>
              <a:t> for the future and there was evidence of how living in poverty was shaping and limiting these ambitions.</a:t>
            </a:r>
          </a:p>
          <a:p>
            <a:pPr marL="285750" indent="-285750">
              <a:buFont typeface="Arial" panose="020B0604020202020204" pitchFamily="34" charset="0"/>
              <a:buChar char="•"/>
            </a:pPr>
            <a:endParaRPr lang="en-GB">
              <a:latin typeface="Hind Vadodara"/>
              <a:cs typeface="Hind Vadodara"/>
            </a:endParaRPr>
          </a:p>
          <a:p>
            <a:pPr marL="285750" indent="-285750">
              <a:buFont typeface="Arial" panose="020B0604020202020204" pitchFamily="34" charset="0"/>
              <a:buChar char="•"/>
            </a:pPr>
            <a:r>
              <a:rPr lang="en-GB" sz="1800">
                <a:effectLst/>
                <a:latin typeface="Hind Vadodara"/>
                <a:cs typeface="Hind Vadodara"/>
              </a:rPr>
              <a:t>Children and young people </a:t>
            </a:r>
            <a:r>
              <a:rPr lang="en-GB">
                <a:latin typeface="Hind Vadodara"/>
                <a:cs typeface="Hind Vadodara"/>
              </a:rPr>
              <a:t>recognised the importance of school for their future but</a:t>
            </a:r>
            <a:r>
              <a:rPr lang="en-GB" sz="1800">
                <a:effectLst/>
                <a:latin typeface="Hind Vadodara"/>
                <a:cs typeface="Hind Vadodara"/>
              </a:rPr>
              <a:t> discusse</a:t>
            </a:r>
            <a:r>
              <a:rPr lang="en-GB">
                <a:latin typeface="Hind Vadodara"/>
                <a:cs typeface="Hind Vadodara"/>
              </a:rPr>
              <a:t>d how their home life, including digital exclusion, had an </a:t>
            </a:r>
            <a:r>
              <a:rPr lang="en-GB" b="1">
                <a:latin typeface="Hind Vadodara"/>
                <a:cs typeface="Hind Vadodara"/>
              </a:rPr>
              <a:t>impact on their education</a:t>
            </a:r>
            <a:r>
              <a:rPr lang="en-GB">
                <a:latin typeface="Hind Vadodara"/>
                <a:cs typeface="Hind Vadodara"/>
              </a:rPr>
              <a:t>, with some withdrawing from school completely, particularly where there was </a:t>
            </a:r>
            <a:r>
              <a:rPr lang="en-GB" sz="1800">
                <a:effectLst/>
                <a:latin typeface="Hind Vadodara"/>
                <a:cs typeface="Hind Vadodara"/>
              </a:rPr>
              <a:t>a lack of understanding as to the root causes of their behaviour. </a:t>
            </a:r>
            <a:endParaRPr lang="en-GB">
              <a:latin typeface="Hind Vadodara"/>
              <a:cs typeface="Hind Vadodara"/>
            </a:endParaRPr>
          </a:p>
          <a:p>
            <a:endParaRPr lang="en-GB"/>
          </a:p>
        </p:txBody>
      </p:sp>
    </p:spTree>
    <p:extLst>
      <p:ext uri="{BB962C8B-B14F-4D97-AF65-F5344CB8AC3E}">
        <p14:creationId xmlns:p14="http://schemas.microsoft.com/office/powerpoint/2010/main" val="1131250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A5D8-E2E8-940C-CBFD-716C6C318DC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A3B52F-F94D-9B89-8586-5DE871CBDC9A}"/>
              </a:ext>
            </a:extLst>
          </p:cNvPr>
          <p:cNvSpPr txBox="1"/>
          <p:nvPr/>
        </p:nvSpPr>
        <p:spPr>
          <a:xfrm>
            <a:off x="0" y="474345"/>
            <a:ext cx="12192000" cy="5632311"/>
          </a:xfrm>
          <a:prstGeom prst="rect">
            <a:avLst/>
          </a:prstGeom>
          <a:noFill/>
        </p:spPr>
        <p:txBody>
          <a:bodyPr wrap="square" lIns="91440" tIns="45720" rIns="91440" bIns="45720" rtlCol="0" anchor="t">
            <a:spAutoFit/>
          </a:bodyPr>
          <a:lstStyle/>
          <a:p>
            <a:r>
              <a:rPr lang="en-GB">
                <a:latin typeface="Hind Vadodara"/>
                <a:cs typeface="Hind Vadodara"/>
              </a:rPr>
              <a:t>Some children and young people highlighted how their families struggled more with the cost of bills or activities following a change in their personal circumstances.   </a:t>
            </a:r>
            <a:br>
              <a:rPr lang="en-US"/>
            </a:br>
            <a:endParaRPr lang="en-GB">
              <a:solidFill>
                <a:schemeClr val="accent1"/>
              </a:solidFill>
              <a:ea typeface="Calibri"/>
              <a:cs typeface="Calibri"/>
            </a:endParaRPr>
          </a:p>
          <a:p>
            <a:pPr lvl="1"/>
            <a:r>
              <a:rPr lang="en-GB" i="1">
                <a:solidFill>
                  <a:schemeClr val="accent1"/>
                </a:solidFill>
                <a:latin typeface="Hind Vadodara"/>
                <a:cs typeface="Hind Vadodara"/>
              </a:rPr>
              <a:t>Girl, 17: I actually stopped going there [club] when I was probably around 10. That's because my mum had an issue so she had to go [to] hospital...everything kept piling up</a:t>
            </a:r>
          </a:p>
          <a:p>
            <a:pPr lvl="1"/>
            <a:endParaRPr lang="en-GB" i="1">
              <a:solidFill>
                <a:schemeClr val="accent1"/>
              </a:solidFill>
              <a:latin typeface="Hind Vadodara"/>
              <a:cs typeface="Hind Vadodara"/>
            </a:endParaRPr>
          </a:p>
          <a:p>
            <a:pPr lvl="1"/>
            <a:r>
              <a:rPr lang="en-GB" i="1">
                <a:solidFill>
                  <a:schemeClr val="accent1"/>
                </a:solidFill>
                <a:latin typeface="Hind Vadodara"/>
                <a:cs typeface="Hind Vadodara"/>
              </a:rPr>
              <a:t>Girl, 16: [Referring to increased heating bills] I remember when my sister was just born…you have to keep the house warm. </a:t>
            </a:r>
            <a:endParaRPr lang="en-GB">
              <a:solidFill>
                <a:schemeClr val="accent1"/>
              </a:solidFill>
            </a:endParaRPr>
          </a:p>
          <a:p>
            <a:pPr lvl="1"/>
            <a:endParaRPr lang="en-GB" i="1">
              <a:solidFill>
                <a:schemeClr val="accent1"/>
              </a:solidFill>
              <a:latin typeface="Hind Vadodara"/>
              <a:cs typeface="Hind Vadodara"/>
            </a:endParaRPr>
          </a:p>
          <a:p>
            <a:r>
              <a:rPr lang="en-GB">
                <a:latin typeface="Hind Vadodara"/>
                <a:cs typeface="Hind Vadodara"/>
              </a:rPr>
              <a:t>Others talked about specific memories they had of their family's financial difficulties, demonstrating a greater burden at certain times of the year.</a:t>
            </a:r>
          </a:p>
          <a:p>
            <a:endParaRPr lang="en-GB">
              <a:solidFill>
                <a:srgbClr val="202B51"/>
              </a:solidFill>
              <a:latin typeface="Hind Vadodara"/>
              <a:cs typeface="Hind Vadodara"/>
            </a:endParaRPr>
          </a:p>
          <a:p>
            <a:pPr lvl="1"/>
            <a:r>
              <a:rPr lang="en-GB" i="1">
                <a:solidFill>
                  <a:schemeClr val="accent1"/>
                </a:solidFill>
                <a:latin typeface="Hind Vadodara"/>
                <a:cs typeface="Hind Vadodara"/>
              </a:rPr>
              <a:t>Girl, 10: I remember once, it was Christmas time, and we didn’t have enough money, but </a:t>
            </a:r>
          </a:p>
          <a:p>
            <a:pPr lvl="1"/>
            <a:r>
              <a:rPr lang="en-GB" i="1">
                <a:solidFill>
                  <a:schemeClr val="accent1"/>
                </a:solidFill>
                <a:latin typeface="Hind Vadodara"/>
                <a:cs typeface="Hind Vadodara"/>
              </a:rPr>
              <a:t>then someone gave us £20 and then I got a little present for Christmas.</a:t>
            </a:r>
          </a:p>
          <a:p>
            <a:endParaRPr lang="en-GB"/>
          </a:p>
          <a:p>
            <a:r>
              <a:rPr lang="en-GB">
                <a:latin typeface="Hind Vadodara"/>
                <a:cs typeface="Hind Vadodara"/>
              </a:rPr>
              <a:t>One participant suggested that her family was struggling more as a result of reductions </a:t>
            </a:r>
            <a:br>
              <a:rPr lang="en-GB">
                <a:latin typeface="Hind Vadodara"/>
                <a:cs typeface="Hind Vadodara"/>
              </a:rPr>
            </a:br>
            <a:r>
              <a:rPr lang="en-GB">
                <a:latin typeface="Hind Vadodara"/>
                <a:cs typeface="Hind Vadodara"/>
              </a:rPr>
              <a:t>in the financial support her mother received.  </a:t>
            </a:r>
          </a:p>
          <a:p>
            <a:endParaRPr lang="en-GB"/>
          </a:p>
          <a:p>
            <a:pPr lvl="1"/>
            <a:r>
              <a:rPr lang="en-GB" i="1">
                <a:solidFill>
                  <a:schemeClr val="accent1"/>
                </a:solidFill>
                <a:latin typeface="Hind Vadodara"/>
                <a:cs typeface="Hind Vadodara"/>
              </a:rPr>
              <a:t>Girl, 11: ...because Universal Credit used to give like £1000 but now it’s £920.</a:t>
            </a:r>
          </a:p>
          <a:p>
            <a:pPr lvl="1"/>
            <a:endParaRPr lang="en-GB" i="1">
              <a:solidFill>
                <a:schemeClr val="accent1"/>
              </a:solidFill>
              <a:latin typeface="Hind Vadodara"/>
              <a:cs typeface="Hind Vadodara"/>
            </a:endParaRPr>
          </a:p>
        </p:txBody>
      </p:sp>
      <p:sp>
        <p:nvSpPr>
          <p:cNvPr id="3" name="TextBox 2">
            <a:extLst>
              <a:ext uri="{FF2B5EF4-FFF2-40B4-BE49-F238E27FC236}">
                <a16:creationId xmlns:a16="http://schemas.microsoft.com/office/drawing/2014/main" id="{781E27B0-48A3-5E03-68AD-1C64B9574FE2}"/>
              </a:ext>
            </a:extLst>
          </p:cNvPr>
          <p:cNvSpPr txBox="1"/>
          <p:nvPr/>
        </p:nvSpPr>
        <p:spPr>
          <a:xfrm>
            <a:off x="-4354" y="12680"/>
            <a:ext cx="6100354" cy="461665"/>
          </a:xfrm>
          <a:prstGeom prst="rect">
            <a:avLst/>
          </a:prstGeom>
          <a:noFill/>
        </p:spPr>
        <p:txBody>
          <a:bodyPr wrap="square" lIns="91440" tIns="45720" rIns="91440" bIns="45720" anchor="t">
            <a:spAutoFit/>
          </a:bodyPr>
          <a:lstStyle/>
          <a:p>
            <a:r>
              <a:rPr lang="en-GB" sz="2400" b="1">
                <a:latin typeface="Hind Vadodara"/>
                <a:cs typeface="Hind Vadodara"/>
              </a:rPr>
              <a:t>Changes over time</a:t>
            </a:r>
            <a:endParaRPr lang="en-GB" sz="2400"/>
          </a:p>
        </p:txBody>
      </p:sp>
    </p:spTree>
    <p:extLst>
      <p:ext uri="{BB962C8B-B14F-4D97-AF65-F5344CB8AC3E}">
        <p14:creationId xmlns:p14="http://schemas.microsoft.com/office/powerpoint/2010/main" val="3395388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02498D3D-87F2-4624-DC97-1FE92BF29A45}"/>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6E851CF6-293A-00EE-6A0B-9149D4BA14B4}"/>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Housing costs</a:t>
            </a:r>
          </a:p>
        </p:txBody>
      </p:sp>
      <p:sp>
        <p:nvSpPr>
          <p:cNvPr id="3" name="Title 5">
            <a:extLst>
              <a:ext uri="{FF2B5EF4-FFF2-40B4-BE49-F238E27FC236}">
                <a16:creationId xmlns:a16="http://schemas.microsoft.com/office/drawing/2014/main" id="{820FFC50-D416-27A4-1588-BE50F607C3E2}"/>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2239029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F530A3-3EC0-0733-C810-EC7D2FD1010A}"/>
              </a:ext>
            </a:extLst>
          </p:cNvPr>
          <p:cNvSpPr txBox="1"/>
          <p:nvPr/>
        </p:nvSpPr>
        <p:spPr>
          <a:xfrm>
            <a:off x="0" y="626257"/>
            <a:ext cx="12192000" cy="5078313"/>
          </a:xfrm>
          <a:prstGeom prst="rect">
            <a:avLst/>
          </a:prstGeom>
          <a:noFill/>
        </p:spPr>
        <p:txBody>
          <a:bodyPr wrap="square" lIns="91440" tIns="45720" rIns="91440" bIns="45720" rtlCol="0" anchor="t">
            <a:spAutoFit/>
          </a:bodyPr>
          <a:lstStyle/>
          <a:p>
            <a:r>
              <a:rPr lang="en-GB">
                <a:latin typeface="Hind Vadodara"/>
                <a:cs typeface="Hind Vadodara"/>
              </a:rPr>
              <a:t>The cost of housing</a:t>
            </a:r>
            <a:r>
              <a:rPr lang="en-GB" b="1">
                <a:latin typeface="Hind Vadodara"/>
                <a:cs typeface="Hind Vadodara"/>
              </a:rPr>
              <a:t> </a:t>
            </a:r>
            <a:r>
              <a:rPr lang="en-GB">
                <a:latin typeface="Hind Vadodara"/>
                <a:cs typeface="Hind Vadodara"/>
              </a:rPr>
              <a:t>was cited as a worry by several children and young people, and one of the things that their families would prioritise spending more on if they had the money. </a:t>
            </a:r>
          </a:p>
          <a:p>
            <a:endParaRPr lang="en-GB" i="1">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10: If they don’t have as much money and they have a council house, like me and my parents do, they worry about being put out on the street because they don’t have the money to pay the council with.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The inability to afford alternative options means they are living in poor-quality housing, affected by issues such as mould, over-crowding and poor maintenance. These comments often referred to social housing.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17: I’ve got a chest freezer in my bedroom, but I’ve also got black mould in my room.</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10: Sometimes our boiler stops working so we have to get hot water from the </a:t>
            </a:r>
          </a:p>
          <a:p>
            <a:pPr lvl="1"/>
            <a:r>
              <a:rPr lang="en-GB" i="1">
                <a:solidFill>
                  <a:schemeClr val="accent1"/>
                </a:solidFill>
                <a:latin typeface="Hind Vadodara"/>
                <a:cs typeface="Hind Vadodara"/>
              </a:rPr>
              <a:t>kettle to use it to bath or wash our hands.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7: In our kitchen there's loads of holes that rats come through at night and </a:t>
            </a:r>
          </a:p>
          <a:p>
            <a:pPr lvl="1"/>
            <a:r>
              <a:rPr lang="en-GB" i="1">
                <a:solidFill>
                  <a:schemeClr val="accent1"/>
                </a:solidFill>
                <a:latin typeface="Hind Vadodara"/>
                <a:cs typeface="Hind Vadodara"/>
              </a:rPr>
              <a:t>sometimes they bite through our walls.</a:t>
            </a:r>
            <a:endParaRPr lang="en-GB">
              <a:solidFill>
                <a:schemeClr val="accent1"/>
              </a:solidFill>
              <a:latin typeface="Hind Vadodara"/>
              <a:cs typeface="Hind Vadodara"/>
            </a:endParaRPr>
          </a:p>
          <a:p>
            <a:pPr lvl="1"/>
            <a:endParaRPr lang="en-GB" i="1">
              <a:solidFill>
                <a:schemeClr val="accent1"/>
              </a:solidFill>
              <a:latin typeface="Hind Vadodara"/>
              <a:cs typeface="Hind Vadodara"/>
            </a:endParaRPr>
          </a:p>
          <a:p>
            <a:endParaRPr lang="en-GB">
              <a:latin typeface="Hind Vadodara"/>
              <a:ea typeface="Calibri" panose="020F0502020204030204"/>
              <a:cs typeface="Hind Vadodara"/>
            </a:endParaRPr>
          </a:p>
        </p:txBody>
      </p:sp>
      <p:sp>
        <p:nvSpPr>
          <p:cNvPr id="3" name="TextBox 2">
            <a:extLst>
              <a:ext uri="{FF2B5EF4-FFF2-40B4-BE49-F238E27FC236}">
                <a16:creationId xmlns:a16="http://schemas.microsoft.com/office/drawing/2014/main" id="{3E5E8485-1626-9126-85B7-F64C81D15504}"/>
              </a:ext>
            </a:extLst>
          </p:cNvPr>
          <p:cNvSpPr txBox="1"/>
          <p:nvPr/>
        </p:nvSpPr>
        <p:spPr>
          <a:xfrm>
            <a:off x="-4354" y="128016"/>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 costs</a:t>
            </a:r>
            <a:endParaRPr lang="en-GB" sz="2400"/>
          </a:p>
        </p:txBody>
      </p:sp>
    </p:spTree>
    <p:extLst>
      <p:ext uri="{BB962C8B-B14F-4D97-AF65-F5344CB8AC3E}">
        <p14:creationId xmlns:p14="http://schemas.microsoft.com/office/powerpoint/2010/main" val="3867166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6DE81-4708-2F2D-BA6E-EB17B9F0AFB9}"/>
              </a:ext>
            </a:extLst>
          </p:cNvPr>
          <p:cNvSpPr txBox="1"/>
          <p:nvPr/>
        </p:nvSpPr>
        <p:spPr>
          <a:xfrm>
            <a:off x="-4354" y="128016"/>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 costs</a:t>
            </a:r>
            <a:endParaRPr lang="en-GB" sz="2400"/>
          </a:p>
        </p:txBody>
      </p:sp>
      <p:sp>
        <p:nvSpPr>
          <p:cNvPr id="3" name="TextBox 2">
            <a:extLst>
              <a:ext uri="{FF2B5EF4-FFF2-40B4-BE49-F238E27FC236}">
                <a16:creationId xmlns:a16="http://schemas.microsoft.com/office/drawing/2014/main" id="{FFAF22CD-753D-7054-35F6-E4FF0EC032C4}"/>
              </a:ext>
            </a:extLst>
          </p:cNvPr>
          <p:cNvSpPr txBox="1"/>
          <p:nvPr/>
        </p:nvSpPr>
        <p:spPr>
          <a:xfrm>
            <a:off x="0" y="637143"/>
            <a:ext cx="12192000" cy="2585323"/>
          </a:xfrm>
          <a:prstGeom prst="rect">
            <a:avLst/>
          </a:prstGeom>
          <a:noFill/>
        </p:spPr>
        <p:txBody>
          <a:bodyPr wrap="square" lIns="91440" tIns="45720" rIns="91440" bIns="45720" rtlCol="0" anchor="t">
            <a:spAutoFit/>
          </a:bodyPr>
          <a:lstStyle/>
          <a:p>
            <a:r>
              <a:rPr lang="en-GB">
                <a:latin typeface="Hind Vadodara"/>
                <a:cs typeface="Hind Vadodara"/>
              </a:rPr>
              <a:t>One child described the impact this has on her personal hygiene.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10: Sometimes when I need to take a bath or have a shower, the water doesn’t really work sometimes… so sometimes when [children] don’t have enough water to take a shower, they always just have to go to school not clean and they didn’t shower.</a:t>
            </a:r>
          </a:p>
          <a:p>
            <a:endParaRPr lang="en-GB" i="1">
              <a:latin typeface="Hind Vadodara" panose="02000000000000000000" pitchFamily="2" charset="0"/>
              <a:cs typeface="Hind Vadodara" panose="02000000000000000000" pitchFamily="2" charset="0"/>
            </a:endParaRPr>
          </a:p>
          <a:p>
            <a:r>
              <a:rPr lang="en-GB">
                <a:latin typeface="Hind Vadodara"/>
                <a:cs typeface="Hind Vadodara"/>
              </a:rPr>
              <a:t>The impacts of poor-quality accommodation on health are explored in the </a:t>
            </a:r>
            <a:r>
              <a:rPr lang="en-GB">
                <a:latin typeface="Hind Vadodara"/>
                <a:cs typeface="Hind Vadodara"/>
                <a:hlinkClick r:id="rId2" action="ppaction://hlinksldjump"/>
              </a:rPr>
              <a:t>Housing Services</a:t>
            </a:r>
            <a:r>
              <a:rPr lang="en-GB">
                <a:latin typeface="Hind Vadodara"/>
                <a:cs typeface="Hind Vadodara"/>
              </a:rPr>
              <a:t> section. </a:t>
            </a:r>
          </a:p>
          <a:p>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118067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08DA6-0E4F-C4C9-16FB-0B1A9DF07A09}"/>
              </a:ext>
            </a:extLst>
          </p:cNvPr>
          <p:cNvSpPr txBox="1"/>
          <p:nvPr/>
        </p:nvSpPr>
        <p:spPr>
          <a:xfrm>
            <a:off x="0" y="703812"/>
            <a:ext cx="12192000" cy="5632311"/>
          </a:xfrm>
          <a:prstGeom prst="rect">
            <a:avLst/>
          </a:prstGeom>
          <a:noFill/>
        </p:spPr>
        <p:txBody>
          <a:bodyPr wrap="square" lIns="91440" tIns="45720" rIns="91440" bIns="45720" anchor="t">
            <a:spAutoFit/>
          </a:bodyPr>
          <a:lstStyle/>
          <a:p>
            <a:r>
              <a:rPr lang="en-GB">
                <a:latin typeface="Hind Vadodara"/>
                <a:cs typeface="Hind Vadodara"/>
              </a:rPr>
              <a:t>Children and young people described space being a problem with their current living situation, particularly the number of bedrooms, with multiple family members sharing rooms and having to use living space for sleeping.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I live in a one bed flat with my mum, so she has the lounge as her bedroom and then I've got an actual bedroom and it's OK but…we're all in each other's faces…We've tried private. We can't with our budget and then we can't get council [housing]. So if we had  more money, the first thing we would do is just get a bigger house.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This left children and young people feeling as though they lacked privacy and personal space at home to do things such as homework.</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14: When I do try to do homework or revise, it's just really hard because I've got a little sister and another </a:t>
            </a:r>
          </a:p>
          <a:p>
            <a:pPr lvl="1"/>
            <a:r>
              <a:rPr lang="en-GB" i="1">
                <a:solidFill>
                  <a:schemeClr val="accent1"/>
                </a:solidFill>
                <a:latin typeface="Hind Vadodara"/>
                <a:cs typeface="Hind Vadodara"/>
              </a:rPr>
              <a:t>sibling. And if I go in my room...because I share a room, my other sister’s in there on her </a:t>
            </a:r>
          </a:p>
          <a:p>
            <a:pPr lvl="1"/>
            <a:r>
              <a:rPr lang="en-GB" i="1">
                <a:solidFill>
                  <a:schemeClr val="accent1"/>
                </a:solidFill>
                <a:latin typeface="Hind Vadodara"/>
                <a:cs typeface="Hind Vadodara"/>
              </a:rPr>
              <a:t>phone. And if I go at the table, my little sister just comes in and thinks that we can do </a:t>
            </a:r>
          </a:p>
          <a:p>
            <a:pPr lvl="1"/>
            <a:r>
              <a:rPr lang="en-GB" i="1">
                <a:solidFill>
                  <a:schemeClr val="accent1"/>
                </a:solidFill>
                <a:latin typeface="Hind Vadodara"/>
                <a:cs typeface="Hind Vadodara"/>
              </a:rPr>
              <a:t>drawing…And it's just very difficult because…I've just got sisters everywhere.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13: I just generally just go sit outside [to do homework] if it’s sunny, or if it's not, </a:t>
            </a:r>
          </a:p>
          <a:p>
            <a:pPr lvl="1"/>
            <a:r>
              <a:rPr lang="en-GB" i="1">
                <a:solidFill>
                  <a:schemeClr val="accent1"/>
                </a:solidFill>
                <a:latin typeface="Hind Vadodara"/>
                <a:cs typeface="Hind Vadodara"/>
              </a:rPr>
              <a:t>I just go sit in the shed. </a:t>
            </a:r>
          </a:p>
          <a:p>
            <a:pPr lvl="1"/>
            <a:endParaRPr lang="en-GB" i="1">
              <a:solidFill>
                <a:schemeClr val="accent1"/>
              </a:solidFill>
              <a:latin typeface="Hind Vadodara"/>
              <a:cs typeface="Hind Vadodara"/>
            </a:endParaRPr>
          </a:p>
          <a:p>
            <a:r>
              <a:rPr lang="en-GB">
                <a:solidFill>
                  <a:srgbClr val="202B51"/>
                </a:solidFill>
                <a:latin typeface="Hind Vadodara"/>
                <a:ea typeface="Calibri"/>
                <a:cs typeface="Hind Vadodara"/>
              </a:rPr>
              <a:t>This also linked to children's access to </a:t>
            </a:r>
            <a:r>
              <a:rPr lang="en-GB">
                <a:solidFill>
                  <a:srgbClr val="202B51"/>
                </a:solidFill>
                <a:latin typeface="Hind Vadodara"/>
                <a:ea typeface="Calibri"/>
                <a:cs typeface="Hind Vadodara"/>
                <a:hlinkClick r:id="rId2" action="ppaction://hlinksldjump"/>
              </a:rPr>
              <a:t>digital essentials</a:t>
            </a:r>
            <a:r>
              <a:rPr lang="en-GB">
                <a:solidFill>
                  <a:srgbClr val="202B51"/>
                </a:solidFill>
                <a:latin typeface="Hind Vadodara"/>
                <a:ea typeface="Calibri"/>
                <a:cs typeface="Hind Vadodara"/>
              </a:rPr>
              <a:t>.</a:t>
            </a:r>
          </a:p>
          <a:p>
            <a:endParaRPr lang="en-GB">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825F1C26-8E32-17F6-58FC-4D16970986F6}"/>
              </a:ext>
            </a:extLst>
          </p:cNvPr>
          <p:cNvSpPr txBox="1"/>
          <p:nvPr/>
        </p:nvSpPr>
        <p:spPr>
          <a:xfrm>
            <a:off x="-4354" y="128016"/>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 costs: space and privacy</a:t>
            </a:r>
            <a:endParaRPr lang="en-GB" sz="2400"/>
          </a:p>
        </p:txBody>
      </p:sp>
    </p:spTree>
    <p:extLst>
      <p:ext uri="{BB962C8B-B14F-4D97-AF65-F5344CB8AC3E}">
        <p14:creationId xmlns:p14="http://schemas.microsoft.com/office/powerpoint/2010/main" val="2466693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936A9-8127-5BAB-7A53-B7D02B6BDE23}"/>
              </a:ext>
            </a:extLst>
          </p:cNvPr>
          <p:cNvSpPr txBox="1"/>
          <p:nvPr/>
        </p:nvSpPr>
        <p:spPr>
          <a:xfrm>
            <a:off x="-4354" y="128016"/>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 costs: furniture</a:t>
            </a:r>
            <a:endParaRPr lang="en-GB" sz="2400"/>
          </a:p>
        </p:txBody>
      </p:sp>
      <p:sp>
        <p:nvSpPr>
          <p:cNvPr id="4" name="TextBox 3">
            <a:extLst>
              <a:ext uri="{FF2B5EF4-FFF2-40B4-BE49-F238E27FC236}">
                <a16:creationId xmlns:a16="http://schemas.microsoft.com/office/drawing/2014/main" id="{D737D940-B04E-E843-8415-4F89239FDAEB}"/>
              </a:ext>
            </a:extLst>
          </p:cNvPr>
          <p:cNvSpPr txBox="1"/>
          <p:nvPr/>
        </p:nvSpPr>
        <p:spPr>
          <a:xfrm>
            <a:off x="0" y="694944"/>
            <a:ext cx="12192000" cy="313932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As well as rent, other children spoke about their family’s inability to buy suitable furniture for their homes and the effect this had on their day to day lives.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10: I would say some people don’t have a table…they can’t afford it, they might have to use the floor and sometimes the floor can be cold because of the heating.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8: I don't like that my bed’s too small because I always have to crunch up into a ball when I’m sleeping, and I want a bigger bed. </a:t>
            </a:r>
          </a:p>
          <a:p>
            <a:pPr lvl="1"/>
            <a:endParaRPr lang="en-GB" i="1">
              <a:solidFill>
                <a:schemeClr val="accent1"/>
              </a:solidFill>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261833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F87C7DCE-02FE-950A-85B5-7FC2DE1E1FDC}"/>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B04ECF85-6BD6-6ADC-A1A7-289F143A750C}"/>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Energy bills</a:t>
            </a:r>
          </a:p>
        </p:txBody>
      </p:sp>
      <p:sp>
        <p:nvSpPr>
          <p:cNvPr id="3" name="Title 5">
            <a:extLst>
              <a:ext uri="{FF2B5EF4-FFF2-40B4-BE49-F238E27FC236}">
                <a16:creationId xmlns:a16="http://schemas.microsoft.com/office/drawing/2014/main" id="{94919EBD-BC05-6D52-2A3B-FDDE7402C66D}"/>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1116351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DEEFC4-4440-CEB2-3633-F5D012E68BC3}"/>
              </a:ext>
            </a:extLst>
          </p:cNvPr>
          <p:cNvSpPr txBox="1"/>
          <p:nvPr/>
        </p:nvSpPr>
        <p:spPr>
          <a:xfrm>
            <a:off x="0" y="760191"/>
            <a:ext cx="12192000" cy="4524315"/>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were aware of their families’ struggles to pay bills, particularly energy bills.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My mum could top up [the heating] and she’ll top up £5 or £10 and it would be gone in two days.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There was evidence that children are living in cold homes as they are unable to afford to heat them. One young person reflected on how her family could not afford to heat their home, nor to spend time outside of it.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16: I think [if we had more money] that the heating will be on a lot more and we'll go out more to places, just have a better social experience, rather than being at home and cold. </a:t>
            </a:r>
          </a:p>
          <a:p>
            <a:endParaRPr lang="en-GB"/>
          </a:p>
          <a:p>
            <a:r>
              <a:rPr lang="en-GB">
                <a:latin typeface="Hind Vadodara" panose="02000000000000000000" pitchFamily="2" charset="0"/>
                <a:cs typeface="Hind Vadodara" panose="02000000000000000000" pitchFamily="2" charset="0"/>
              </a:rPr>
              <a:t>One child spoke about how living in a poorly maintained house was increasing their energy bills.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10: In my house, the heating doesn’t work. Every time we [put the heating on] it’ll </a:t>
            </a:r>
          </a:p>
          <a:p>
            <a:pPr lvl="1"/>
            <a:r>
              <a:rPr lang="en-GB" i="1">
                <a:solidFill>
                  <a:schemeClr val="accent1"/>
                </a:solidFill>
                <a:latin typeface="Hind Vadodara" panose="02000000000000000000" pitchFamily="2" charset="0"/>
                <a:cs typeface="Hind Vadodara" panose="02000000000000000000" pitchFamily="2" charset="0"/>
              </a:rPr>
              <a:t>take like £10 a day from our electricity. And sometimes the electricity just turns off.</a:t>
            </a:r>
          </a:p>
          <a:p>
            <a:endParaRPr lang="en-GB">
              <a:latin typeface="Hind Vadodara" panose="02000000000000000000" pitchFamily="2" charset="0"/>
              <a:cs typeface="Hind Vadodara" panose="02000000000000000000" pitchFamily="2" charset="0"/>
            </a:endParaRPr>
          </a:p>
          <a:p>
            <a:endParaRPr lang="en-GB"/>
          </a:p>
        </p:txBody>
      </p:sp>
      <p:sp>
        <p:nvSpPr>
          <p:cNvPr id="4" name="TextBox 3">
            <a:extLst>
              <a:ext uri="{FF2B5EF4-FFF2-40B4-BE49-F238E27FC236}">
                <a16:creationId xmlns:a16="http://schemas.microsoft.com/office/drawing/2014/main" id="{80012797-CC24-D4A6-4D57-CA6D3792ED2B}"/>
              </a:ext>
            </a:extLst>
          </p:cNvPr>
          <p:cNvSpPr txBox="1"/>
          <p:nvPr/>
        </p:nvSpPr>
        <p:spPr>
          <a:xfrm>
            <a:off x="0" y="119652"/>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Energy bills</a:t>
            </a:r>
            <a:endParaRPr lang="en-GB" sz="2400"/>
          </a:p>
        </p:txBody>
      </p:sp>
    </p:spTree>
    <p:extLst>
      <p:ext uri="{BB962C8B-B14F-4D97-AF65-F5344CB8AC3E}">
        <p14:creationId xmlns:p14="http://schemas.microsoft.com/office/powerpoint/2010/main" val="216171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4CCAEB83-741C-5AD6-E171-CA6E973DD5D3}"/>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10B01BD5-959D-F493-DC7C-870C3E39B0C2}"/>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Food prices</a:t>
            </a:r>
          </a:p>
        </p:txBody>
      </p:sp>
      <p:sp>
        <p:nvSpPr>
          <p:cNvPr id="3" name="Title 5">
            <a:extLst>
              <a:ext uri="{FF2B5EF4-FFF2-40B4-BE49-F238E27FC236}">
                <a16:creationId xmlns:a16="http://schemas.microsoft.com/office/drawing/2014/main" id="{470CB6F8-608A-CC44-336A-AE54154EB4A0}"/>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2384812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760FC-7F59-E965-23E5-7FDC62A49338}"/>
              </a:ext>
            </a:extLst>
          </p:cNvPr>
          <p:cNvSpPr txBox="1"/>
          <p:nvPr/>
        </p:nvSpPr>
        <p:spPr>
          <a:xfrm>
            <a:off x="-4354" y="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prices</a:t>
            </a:r>
            <a:endParaRPr lang="en-GB" sz="2400"/>
          </a:p>
        </p:txBody>
      </p:sp>
      <p:sp>
        <p:nvSpPr>
          <p:cNvPr id="4" name="TextBox 3">
            <a:extLst>
              <a:ext uri="{FF2B5EF4-FFF2-40B4-BE49-F238E27FC236}">
                <a16:creationId xmlns:a16="http://schemas.microsoft.com/office/drawing/2014/main" id="{D23C1C7D-372F-C0FA-A2FC-0ABC822B32B0}"/>
              </a:ext>
            </a:extLst>
          </p:cNvPr>
          <p:cNvSpPr txBox="1"/>
          <p:nvPr/>
        </p:nvSpPr>
        <p:spPr>
          <a:xfrm>
            <a:off x="0" y="461665"/>
            <a:ext cx="12192000" cy="5909310"/>
          </a:xfrm>
          <a:prstGeom prst="rect">
            <a:avLst/>
          </a:prstGeom>
          <a:noFill/>
        </p:spPr>
        <p:txBody>
          <a:bodyPr wrap="square" lIns="91440" tIns="45720" rIns="91440" bIns="45720" anchor="t">
            <a:spAutoFit/>
          </a:bodyPr>
          <a:lstStyle/>
          <a:p>
            <a:r>
              <a:rPr lang="en-GB">
                <a:effectLst/>
                <a:latin typeface="Hind Vadodara"/>
                <a:cs typeface="Hind Vadodara"/>
              </a:rPr>
              <a:t>Food was another key cost for families. There was evidence that increases in food prices has meant </a:t>
            </a:r>
            <a:r>
              <a:rPr lang="en-GB">
                <a:latin typeface="Hind Vadodara"/>
                <a:cs typeface="Hind Vadodara"/>
              </a:rPr>
              <a:t>that </a:t>
            </a:r>
            <a:r>
              <a:rPr lang="en-GB">
                <a:effectLst/>
                <a:latin typeface="Hind Vadodara"/>
                <a:cs typeface="Hind Vadodara"/>
              </a:rPr>
              <a:t>many rely on </a:t>
            </a:r>
            <a:r>
              <a:rPr lang="en-GB">
                <a:effectLst/>
                <a:latin typeface="Hind Vadodara"/>
                <a:cs typeface="Hind Vadodara"/>
                <a:hlinkClick r:id="" action="ppaction://noaction"/>
              </a:rPr>
              <a:t>food parcels from school and food banks</a:t>
            </a:r>
            <a:r>
              <a:rPr lang="en-GB">
                <a:effectLst/>
                <a:latin typeface="Hind Vadodara"/>
                <a:cs typeface="Hind Vadodara"/>
              </a:rPr>
              <a:t> for a large proportion of their food, as shop prices are out of their budget. </a:t>
            </a:r>
          </a:p>
          <a:p>
            <a:pPr marL="285750" indent="-285750">
              <a:buFont typeface="Arial" panose="020B0604020202020204" pitchFamily="34" charset="0"/>
              <a:buChar char="•"/>
            </a:pPr>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11: [School] gave us food boxes…every holiday. We’d always go around to the foodbank just to pick up some extra things because obviously the shop’s too expensive.</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a:cs typeface="Hind Vadodara"/>
              </a:rPr>
              <a:t>One young person spoke about their family’s reliance on supermarket loyalty schemes and other free food schemes, some of which they no longer had access to.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17: If it wasn’t for Nectar cards and Tesco </a:t>
            </a:r>
            <a:r>
              <a:rPr lang="en-GB" i="1" err="1">
                <a:solidFill>
                  <a:schemeClr val="accent1"/>
                </a:solidFill>
                <a:latin typeface="Hind Vadodara"/>
                <a:cs typeface="Hind Vadodara"/>
              </a:rPr>
              <a:t>Clubcards</a:t>
            </a:r>
            <a:r>
              <a:rPr lang="en-GB" i="1">
                <a:solidFill>
                  <a:schemeClr val="accent1"/>
                </a:solidFill>
                <a:latin typeface="Hind Vadodara"/>
                <a:cs typeface="Hind Vadodara"/>
              </a:rPr>
              <a:t> we’d really struggle. There used to be food for free, </a:t>
            </a:r>
          </a:p>
          <a:p>
            <a:pPr lvl="1"/>
            <a:r>
              <a:rPr lang="en-GB" i="1">
                <a:solidFill>
                  <a:schemeClr val="accent1"/>
                </a:solidFill>
                <a:latin typeface="Hind Vadodara"/>
                <a:cs typeface="Hind Vadodara"/>
              </a:rPr>
              <a:t>but I think they stopped it, or my mum unsubscribed or something.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Children and young people also reflected on how increased costs affected not only the </a:t>
            </a:r>
          </a:p>
          <a:p>
            <a:r>
              <a:rPr lang="en-GB">
                <a:latin typeface="Hind Vadodara"/>
                <a:cs typeface="Hind Vadodara"/>
              </a:rPr>
              <a:t>amount, but the quality and kind of food their families were able to buy, with particular </a:t>
            </a:r>
          </a:p>
          <a:p>
            <a:r>
              <a:rPr lang="en-GB">
                <a:latin typeface="Hind Vadodara"/>
                <a:cs typeface="Hind Vadodara"/>
              </a:rPr>
              <a:t>mentions of healthy food and protein, and the impact this has on their health.  </a:t>
            </a:r>
          </a:p>
          <a:p>
            <a:endParaRPr lang="en-GB">
              <a:latin typeface="Hind Vadodara" panose="02000000000000000000" pitchFamily="2" charset="0"/>
              <a:cs typeface="Hind Vadodara" panose="02000000000000000000" pitchFamily="2" charset="0"/>
            </a:endParaRPr>
          </a:p>
          <a:p>
            <a:pPr lvl="1"/>
            <a:r>
              <a:rPr lang="en-GB" i="1" err="1">
                <a:solidFill>
                  <a:schemeClr val="accent1"/>
                </a:solidFill>
                <a:latin typeface="Hind Vadodara"/>
                <a:cs typeface="Hind Vadodara"/>
              </a:rPr>
              <a:t>YGirl</a:t>
            </a:r>
            <a:r>
              <a:rPr lang="en-GB" i="1">
                <a:solidFill>
                  <a:schemeClr val="accent1"/>
                </a:solidFill>
                <a:latin typeface="Hind Vadodara"/>
                <a:cs typeface="Hind Vadodara"/>
              </a:rPr>
              <a:t>, 17: Healthier food is more expensive because it’s been grown differently. So with </a:t>
            </a:r>
          </a:p>
          <a:p>
            <a:pPr lvl="1"/>
            <a:r>
              <a:rPr lang="en-GB" i="1">
                <a:solidFill>
                  <a:schemeClr val="accent1"/>
                </a:solidFill>
                <a:latin typeface="Hind Vadodara"/>
                <a:cs typeface="Hind Vadodara"/>
              </a:rPr>
              <a:t>that…money, to be able to get more of that healthy food, which can lead to a </a:t>
            </a:r>
          </a:p>
          <a:p>
            <a:pPr lvl="1"/>
            <a:r>
              <a:rPr lang="en-GB" i="1">
                <a:solidFill>
                  <a:schemeClr val="accent1"/>
                </a:solidFill>
                <a:latin typeface="Hind Vadodara"/>
                <a:cs typeface="Hind Vadodara"/>
              </a:rPr>
              <a:t>healthier lifestyle for some people. You get better sources of protein and </a:t>
            </a:r>
          </a:p>
          <a:p>
            <a:pPr lvl="1"/>
            <a:r>
              <a:rPr lang="en-GB" i="1">
                <a:solidFill>
                  <a:schemeClr val="accent1"/>
                </a:solidFill>
                <a:latin typeface="Hind Vadodara"/>
                <a:cs typeface="Hind Vadodara"/>
              </a:rPr>
              <a:t>everything. </a:t>
            </a:r>
          </a:p>
          <a:p>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73003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514ED-D048-A439-891D-67B71D06C33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AAAA03D-DF17-672B-12F5-218148A4A062}"/>
              </a:ext>
            </a:extLst>
          </p:cNvPr>
          <p:cNvSpPr txBox="1"/>
          <p:nvPr/>
        </p:nvSpPr>
        <p:spPr>
          <a:xfrm>
            <a:off x="1" y="371965"/>
            <a:ext cx="12191999" cy="54476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RQ1: </a:t>
            </a:r>
            <a:r>
              <a:rPr lang="en-GB" sz="2400" b="1">
                <a:effectLst/>
                <a:latin typeface="Hind Vadodara"/>
                <a:cs typeface="Hind Vadodara"/>
              </a:rPr>
              <a:t>What is it like to be a child living in poverty? [2/2]</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sz="1800">
                <a:effectLst/>
                <a:latin typeface="Hind Vadodara"/>
                <a:cs typeface="Hind Vadodara"/>
              </a:rPr>
              <a:t>A recurrent theme across the </a:t>
            </a:r>
            <a:r>
              <a:rPr lang="en-GB">
                <a:latin typeface="Hind Vadodara"/>
                <a:cs typeface="Hind Vadodara"/>
              </a:rPr>
              <a:t>sessions has been </a:t>
            </a:r>
            <a:r>
              <a:rPr lang="en-GB" b="1">
                <a:latin typeface="Hind Vadodara"/>
                <a:cs typeface="Hind Vadodara"/>
              </a:rPr>
              <a:t>feeling unsafe in the community</a:t>
            </a:r>
            <a:r>
              <a:rPr lang="en-GB">
                <a:latin typeface="Hind Vadodara"/>
                <a:cs typeface="Hind Vadodara"/>
              </a:rPr>
              <a:t>, due to issues including anti-social behaviour, knife crime and gang violence. This has an impact on children and young people’s ability to take part in activities, such as attending clubs and playing outside. Children and young people discussed the heightened risk of child criminal exploitation if you are from a lower income family. </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Alongside this, there is evidence of the </a:t>
            </a:r>
            <a:r>
              <a:rPr lang="en-GB" b="1">
                <a:latin typeface="Hind Vadodara"/>
                <a:cs typeface="Hind Vadodara"/>
              </a:rPr>
              <a:t>importance of community </a:t>
            </a:r>
            <a:r>
              <a:rPr lang="en-GB">
                <a:latin typeface="Hind Vadodara"/>
                <a:cs typeface="Hind Vadodara"/>
              </a:rPr>
              <a:t>acting as a support and a buffer against the adverse effects of poverty and offering children opportunities to enjoy childhood.</a:t>
            </a:r>
            <a:br>
              <a:rPr lang="en-GB">
                <a:latin typeface="Hind Vadodara"/>
                <a:cs typeface="Hind Vadodara"/>
              </a:rPr>
            </a:br>
            <a:endParaRPr lang="en-GB">
              <a:latin typeface="Hind Vadodara"/>
              <a:cs typeface="Hind Vadodara"/>
            </a:endParaRPr>
          </a:p>
          <a:p>
            <a:pPr marL="285750" indent="-285750">
              <a:buFont typeface="Arial" panose="020B0604020202020204" pitchFamily="34" charset="0"/>
              <a:buChar char="•"/>
            </a:pPr>
            <a:r>
              <a:rPr lang="en-GB">
                <a:latin typeface="Hind Vadodara"/>
                <a:ea typeface="Calibri" panose="020F0502020204030204"/>
                <a:cs typeface="Hind Vadodara"/>
              </a:rPr>
              <a:t>Data from </a:t>
            </a:r>
            <a:r>
              <a:rPr lang="en-GB">
                <a:latin typeface="Hind Vadodara"/>
                <a:ea typeface="Calibri" panose="020F0502020204030204"/>
                <a:cs typeface="Hind Vadodara"/>
                <a:hlinkClick r:id="rId2" action="ppaction://hlinksldjump"/>
              </a:rPr>
              <a:t>The Big Ambition Survey</a:t>
            </a:r>
            <a:r>
              <a:rPr lang="en-GB">
                <a:latin typeface="Hind Vadodara"/>
                <a:ea typeface="Calibri" panose="020F0502020204030204"/>
                <a:cs typeface="Hind Vadodara"/>
              </a:rPr>
              <a:t> further reflects these findings. Overall, children from lower-income backgrounds were less likely to; </a:t>
            </a:r>
          </a:p>
          <a:p>
            <a:pPr marL="2114550" lvl="4" indent="-285750">
              <a:buFont typeface="Courier New" panose="020B0604020202020204" pitchFamily="34" charset="0"/>
              <a:buChar char="o"/>
            </a:pPr>
            <a:r>
              <a:rPr lang="en-GB">
                <a:latin typeface="Hind Vadodara"/>
                <a:ea typeface="Calibri" panose="020F0502020204030204"/>
                <a:cs typeface="Hind Vadodara"/>
              </a:rPr>
              <a:t>Spend quality time with their family</a:t>
            </a:r>
            <a:endParaRPr lang="en-GB">
              <a:latin typeface="Calibri" panose="020F0502020204030204"/>
              <a:ea typeface="Calibri" panose="020F0502020204030204"/>
              <a:cs typeface="Calibri" panose="020F0502020204030204"/>
            </a:endParaRPr>
          </a:p>
          <a:p>
            <a:pPr marL="2114550" lvl="4" indent="-285750">
              <a:buFont typeface="Courier New" panose="020B0604020202020204" pitchFamily="34" charset="0"/>
              <a:buChar char="o"/>
            </a:pPr>
            <a:r>
              <a:rPr lang="en-GB">
                <a:latin typeface="Hind Vadodara"/>
                <a:ea typeface="Calibri" panose="020F0502020204030204"/>
                <a:cs typeface="Hind Vadodara"/>
              </a:rPr>
              <a:t>Feel safe and protected in their local area, and have access to local, fun activities</a:t>
            </a:r>
            <a:endParaRPr lang="en-GB">
              <a:latin typeface="Calibri" panose="020F0502020204030204"/>
              <a:ea typeface="Calibri" panose="020F0502020204030204"/>
              <a:cs typeface="Calibri" panose="020F0502020204030204"/>
            </a:endParaRPr>
          </a:p>
          <a:p>
            <a:pPr marL="2114550" lvl="4" indent="-285750">
              <a:buFont typeface="Courier New" panose="020B0604020202020204" pitchFamily="34" charset="0"/>
              <a:buChar char="o"/>
            </a:pPr>
            <a:r>
              <a:rPr lang="en-GB">
                <a:latin typeface="Hind Vadodara"/>
                <a:ea typeface="Calibri" panose="020F0502020204030204"/>
                <a:cs typeface="Hind Vadodara"/>
              </a:rPr>
              <a:t>Have access to good healthcare and a healthy diet</a:t>
            </a:r>
          </a:p>
          <a:p>
            <a:pPr marL="2114550" lvl="4" indent="-285750">
              <a:buFont typeface="Courier New" panose="020B0604020202020204" pitchFamily="34" charset="0"/>
              <a:buChar char="o"/>
            </a:pPr>
            <a:r>
              <a:rPr lang="en-GB">
                <a:latin typeface="Hind Vadodara"/>
                <a:ea typeface="Calibri" panose="020F0502020204030204"/>
                <a:cs typeface="Hind Vadodara"/>
              </a:rPr>
              <a:t>Enjoy school or have supportive teachers</a:t>
            </a:r>
            <a:endParaRPr lang="en-GB">
              <a:latin typeface="Calibri" panose="020F0502020204030204"/>
              <a:ea typeface="Calibri" panose="020F0502020204030204"/>
              <a:cs typeface="Calibri" panose="020F0502020204030204"/>
            </a:endParaRPr>
          </a:p>
          <a:p>
            <a:pPr marL="2114550" lvl="4" indent="-285750">
              <a:buFont typeface="Courier New" panose="020B0604020202020204" pitchFamily="34" charset="0"/>
              <a:buChar char="o"/>
            </a:pPr>
            <a:r>
              <a:rPr lang="en-GB">
                <a:latin typeface="Hind Vadodara"/>
                <a:ea typeface="Calibri" panose="020F0502020204030204"/>
                <a:cs typeface="Hind Vadodara"/>
              </a:rPr>
              <a:t>Indicate an understanding of employment opportunities, or money and life skills</a:t>
            </a:r>
            <a:endParaRPr lang="en-GB">
              <a:latin typeface="Calibri" panose="020F0502020204030204"/>
              <a:ea typeface="Calibri" panose="020F0502020204030204"/>
              <a:cs typeface="Calibri" panose="020F0502020204030204"/>
            </a:endParaRPr>
          </a:p>
          <a:p>
            <a:pPr marL="1200150" lvl="2" indent="-285750">
              <a:buFont typeface="Wingdings" panose="020B0604020202020204" pitchFamily="34" charset="0"/>
              <a:buChar char="§"/>
            </a:pPr>
            <a:endParaRPr lang="en-GB">
              <a:latin typeface="Hind Vadodara"/>
              <a:ea typeface="Calibri" panose="020F0502020204030204"/>
              <a:cs typeface="Hind Vadodara"/>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39826436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7712C23A-5889-5B24-ED86-6D0902E3B49C}"/>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4A6DA1CF-1014-7514-5305-68DAB48BC569}"/>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Travel costs</a:t>
            </a:r>
          </a:p>
        </p:txBody>
      </p:sp>
      <p:sp>
        <p:nvSpPr>
          <p:cNvPr id="3" name="Title 5">
            <a:extLst>
              <a:ext uri="{FF2B5EF4-FFF2-40B4-BE49-F238E27FC236}">
                <a16:creationId xmlns:a16="http://schemas.microsoft.com/office/drawing/2014/main" id="{611640D0-B9B3-50C4-5F57-EDDCE648BB33}"/>
              </a:ext>
            </a:extLst>
          </p:cNvPr>
          <p:cNvSpPr txBox="1">
            <a:spLocks/>
          </p:cNvSpPr>
          <p:nvPr/>
        </p:nvSpPr>
        <p:spPr>
          <a:xfrm>
            <a:off x="0" y="160662"/>
            <a:ext cx="12195973" cy="146696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3072100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752F87-6435-BC79-E522-A5AFDC6B8683}"/>
              </a:ext>
            </a:extLst>
          </p:cNvPr>
          <p:cNvSpPr txBox="1"/>
          <p:nvPr/>
        </p:nvSpPr>
        <p:spPr>
          <a:xfrm>
            <a:off x="0" y="655993"/>
            <a:ext cx="12192000" cy="5078313"/>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talked about the difficulty their families have covering their travel costs (discussions largely focused on bus travel) and frustrations with increasing prices.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15:  I walk everywhere because I despise getting on buses. Also, it’s expensive...my mum doesn’t have money lying around. It's so expensive to get on a bus now for no reason, even with my under 16 card.</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They…keep moving the cap up, which surely defeats the point of having [it]....it got capped at £2, now it’s £3.</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This included travel to and from school, which meant many relied on their school to cover their travel costs.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The school helped me get a bus pass…they increase [the cost of a bus ticket] all the time. </a:t>
            </a:r>
          </a:p>
          <a:p>
            <a:pPr lvl="1"/>
            <a:endParaRPr lang="en-GB" i="1">
              <a:solidFill>
                <a:schemeClr val="accent1"/>
              </a:solidFill>
              <a:latin typeface="Hind Vadodara" panose="02000000000000000000" pitchFamily="2" charset="0"/>
              <a:cs typeface="Hind Vadodara" panose="02000000000000000000" pitchFamily="2" charset="0"/>
            </a:endParaRPr>
          </a:p>
          <a:p>
            <a:r>
              <a:rPr lang="en-US">
                <a:latin typeface="Hind Vadodara" panose="02000000000000000000" pitchFamily="2" charset="0"/>
                <a:cs typeface="Hind Vadodara" panose="02000000000000000000" pitchFamily="2" charset="0"/>
              </a:rPr>
              <a:t>Older teens felt the increase in bus fares for children aged 16 and over was unfair.</a:t>
            </a:r>
          </a:p>
          <a:p>
            <a:endParaRPr lang="en-US">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[We need] some form of free public transport for people under 18 because </a:t>
            </a:r>
          </a:p>
          <a:p>
            <a:pPr lvl="1"/>
            <a:r>
              <a:rPr lang="en-GB" i="1">
                <a:solidFill>
                  <a:schemeClr val="accent1"/>
                </a:solidFill>
                <a:latin typeface="Hind Vadodara" panose="02000000000000000000" pitchFamily="2" charset="0"/>
                <a:cs typeface="Hind Vadodara" panose="02000000000000000000" pitchFamily="2" charset="0"/>
              </a:rPr>
              <a:t>expecting people to be able to pay ridiculous amounts of money for buses when </a:t>
            </a:r>
          </a:p>
          <a:p>
            <a:pPr lvl="1"/>
            <a:r>
              <a:rPr lang="en-GB" i="1">
                <a:solidFill>
                  <a:schemeClr val="accent1"/>
                </a:solidFill>
                <a:latin typeface="Hind Vadodara" panose="02000000000000000000" pitchFamily="2" charset="0"/>
                <a:cs typeface="Hind Vadodara" panose="02000000000000000000" pitchFamily="2" charset="0"/>
              </a:rPr>
              <a:t>you're spending most of your time in school anyway, it's kind of a crazy ask. </a:t>
            </a:r>
          </a:p>
          <a:p>
            <a:pPr lvl="1"/>
            <a:endParaRPr lang="en-GB" i="1">
              <a:solidFill>
                <a:schemeClr val="accent1"/>
              </a:solidFill>
              <a:latin typeface="Hind Vadodara" panose="02000000000000000000" pitchFamily="2" charset="0"/>
              <a:cs typeface="Hind Vadodara" panose="02000000000000000000" pitchFamily="2" charset="0"/>
            </a:endParaRPr>
          </a:p>
        </p:txBody>
      </p:sp>
      <p:sp>
        <p:nvSpPr>
          <p:cNvPr id="2" name="TextBox 1">
            <a:extLst>
              <a:ext uri="{FF2B5EF4-FFF2-40B4-BE49-F238E27FC236}">
                <a16:creationId xmlns:a16="http://schemas.microsoft.com/office/drawing/2014/main" id="{8B54115D-B595-3A06-1FB5-F6147495C808}"/>
              </a:ext>
            </a:extLst>
          </p:cNvPr>
          <p:cNvSpPr txBox="1"/>
          <p:nvPr/>
        </p:nvSpPr>
        <p:spPr>
          <a:xfrm>
            <a:off x="0" y="8460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Travel costs</a:t>
            </a:r>
            <a:endParaRPr lang="en-GB" sz="2400"/>
          </a:p>
        </p:txBody>
      </p:sp>
    </p:spTree>
    <p:extLst>
      <p:ext uri="{BB962C8B-B14F-4D97-AF65-F5344CB8AC3E}">
        <p14:creationId xmlns:p14="http://schemas.microsoft.com/office/powerpoint/2010/main" val="3104109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42EA2-F454-ADBC-9834-3E2ED582DEE1}"/>
              </a:ext>
            </a:extLst>
          </p:cNvPr>
          <p:cNvSpPr txBox="1"/>
          <p:nvPr/>
        </p:nvSpPr>
        <p:spPr>
          <a:xfrm>
            <a:off x="0" y="8460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Travel costs</a:t>
            </a:r>
            <a:endParaRPr lang="en-GB" sz="2400"/>
          </a:p>
        </p:txBody>
      </p:sp>
      <p:sp>
        <p:nvSpPr>
          <p:cNvPr id="4" name="TextBox 3">
            <a:extLst>
              <a:ext uri="{FF2B5EF4-FFF2-40B4-BE49-F238E27FC236}">
                <a16:creationId xmlns:a16="http://schemas.microsoft.com/office/drawing/2014/main" id="{3471DC02-61EB-ACE9-AE0B-8E523E9F047A}"/>
              </a:ext>
            </a:extLst>
          </p:cNvPr>
          <p:cNvSpPr txBox="1"/>
          <p:nvPr/>
        </p:nvSpPr>
        <p:spPr>
          <a:xfrm>
            <a:off x="0" y="712321"/>
            <a:ext cx="12192000" cy="2585323"/>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One girl spoke about how she can’t always get a bus when she would like to, leaving her feeling unsafe in her town.</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Sometimes if I have the money, I catch the bus, but sometimes I have to walk and I just feel very uncomfortable… at night time.</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Another child contrasted the restrictions she feels in her day-to-day life in one of England’s smaller cities with the freedom she felt using free transport in London.</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13: In London the buses are free [unlike PLACE], so you could practically go anywhere, anytime you like. </a:t>
            </a:r>
          </a:p>
        </p:txBody>
      </p:sp>
    </p:spTree>
    <p:extLst>
      <p:ext uri="{BB962C8B-B14F-4D97-AF65-F5344CB8AC3E}">
        <p14:creationId xmlns:p14="http://schemas.microsoft.com/office/powerpoint/2010/main" val="14411174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4D1F5966-10FD-AF4C-5F4F-77D5F4B7EFDC}"/>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45D6797D-7F5D-EA51-E15E-F57C3F57DADF}"/>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Cost of the school day</a:t>
            </a:r>
          </a:p>
        </p:txBody>
      </p:sp>
      <p:sp>
        <p:nvSpPr>
          <p:cNvPr id="3" name="Title 5">
            <a:extLst>
              <a:ext uri="{FF2B5EF4-FFF2-40B4-BE49-F238E27FC236}">
                <a16:creationId xmlns:a16="http://schemas.microsoft.com/office/drawing/2014/main" id="{BEF8EFCB-E41A-90BE-4890-6254AC85C29B}"/>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4140730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537A07-932A-7332-2336-B36639B50803}"/>
              </a:ext>
            </a:extLst>
          </p:cNvPr>
          <p:cNvSpPr txBox="1"/>
          <p:nvPr/>
        </p:nvSpPr>
        <p:spPr>
          <a:xfrm>
            <a:off x="-4354" y="109017"/>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Cost of the school day</a:t>
            </a:r>
            <a:endParaRPr lang="en-GB" sz="2400"/>
          </a:p>
        </p:txBody>
      </p:sp>
      <p:sp>
        <p:nvSpPr>
          <p:cNvPr id="3" name="TextBox 2">
            <a:extLst>
              <a:ext uri="{FF2B5EF4-FFF2-40B4-BE49-F238E27FC236}">
                <a16:creationId xmlns:a16="http://schemas.microsoft.com/office/drawing/2014/main" id="{D04BBE20-F632-76ED-89E8-965D5B094A57}"/>
              </a:ext>
            </a:extLst>
          </p:cNvPr>
          <p:cNvSpPr txBox="1"/>
          <p:nvPr/>
        </p:nvSpPr>
        <p:spPr>
          <a:xfrm>
            <a:off x="0" y="644573"/>
            <a:ext cx="12192000" cy="5078313"/>
          </a:xfrm>
          <a:prstGeom prst="rect">
            <a:avLst/>
          </a:prstGeom>
          <a:noFill/>
        </p:spPr>
        <p:txBody>
          <a:bodyPr wrap="square" lIns="91440" tIns="45720" rIns="91440" bIns="45720" anchor="t">
            <a:spAutoFit/>
          </a:bodyPr>
          <a:lstStyle/>
          <a:p>
            <a:r>
              <a:rPr lang="en-GB">
                <a:latin typeface="Hind Vadodara"/>
                <a:cs typeface="Hind Vadodara"/>
              </a:rPr>
              <a:t>Along with struggles to afford the travel to get to school, and to get enough food when they were there, children and young people discussed other costs associated with their education.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They highlighted the cost of uniform and school supplies, including textbooks and revision guides, and how an inability to afford these affected their experience of school.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School resources, like pens and books because some kids can't afford it…it can motivate them to do </a:t>
            </a:r>
          </a:p>
          <a:p>
            <a:pPr lvl="1"/>
            <a:r>
              <a:rPr lang="en-GB" i="1">
                <a:solidFill>
                  <a:schemeClr val="accent1"/>
                </a:solidFill>
                <a:latin typeface="Hind Vadodara"/>
                <a:cs typeface="Hind Vadodara"/>
              </a:rPr>
              <a:t>better because they've got the material to do it.</a:t>
            </a:r>
          </a:p>
          <a:p>
            <a:pPr lvl="1"/>
            <a:endParaRPr lang="en-GB" i="1">
              <a:solidFill>
                <a:schemeClr val="accent1"/>
              </a:solidFill>
              <a:latin typeface="Hind Vadodara"/>
              <a:cs typeface="Hind Vadodara"/>
            </a:endParaRPr>
          </a:p>
          <a:p>
            <a:pPr lvl="1"/>
            <a:r>
              <a:rPr lang="en-GB" i="1">
                <a:solidFill>
                  <a:schemeClr val="accent1"/>
                </a:solidFill>
                <a:latin typeface="Hind Vadodara"/>
                <a:cs typeface="Hind Vadodara"/>
              </a:rPr>
              <a:t>Boy, 15: And it's not just free school meals that kids should be entitled to, I think uniform is really expensive now. Prices are going up and most kids… they don't want hand-me-downs. </a:t>
            </a:r>
          </a:p>
          <a:p>
            <a:pPr lvl="1"/>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a:cs typeface="Hind Vadodara"/>
              </a:rPr>
              <a:t>Children and young people also spoke about how a lack of money affected their ability to </a:t>
            </a:r>
          </a:p>
          <a:p>
            <a:r>
              <a:rPr lang="en-GB">
                <a:latin typeface="Hind Vadodara"/>
                <a:cs typeface="Hind Vadodara"/>
              </a:rPr>
              <a:t>partake in different aspects of school life, such as non-uniform days.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14: In primary school there was literally a dress up day every week. One day we </a:t>
            </a:r>
          </a:p>
          <a:p>
            <a:pPr lvl="1"/>
            <a:r>
              <a:rPr lang="en-GB" i="1">
                <a:solidFill>
                  <a:schemeClr val="accent1"/>
                </a:solidFill>
                <a:latin typeface="Hind Vadodara"/>
                <a:cs typeface="Hind Vadodara"/>
              </a:rPr>
              <a:t>had to wear red clothing [for Comic Relief], so I had to go and buy red clothes.</a:t>
            </a:r>
          </a:p>
          <a:p>
            <a:endParaRPr lang="en-GB">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822021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5DB60F-FCB8-100C-1407-0B0663540511}"/>
              </a:ext>
            </a:extLst>
          </p:cNvPr>
          <p:cNvSpPr txBox="1"/>
          <p:nvPr/>
        </p:nvSpPr>
        <p:spPr>
          <a:xfrm>
            <a:off x="-4354" y="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Cost of the school day</a:t>
            </a:r>
            <a:endParaRPr lang="en-GB" sz="2400"/>
          </a:p>
        </p:txBody>
      </p:sp>
      <p:sp>
        <p:nvSpPr>
          <p:cNvPr id="4" name="TextBox 3">
            <a:extLst>
              <a:ext uri="{FF2B5EF4-FFF2-40B4-BE49-F238E27FC236}">
                <a16:creationId xmlns:a16="http://schemas.microsoft.com/office/drawing/2014/main" id="{45E5ED64-D4B2-6214-FF5E-62EFED258998}"/>
              </a:ext>
            </a:extLst>
          </p:cNvPr>
          <p:cNvSpPr txBox="1"/>
          <p:nvPr/>
        </p:nvSpPr>
        <p:spPr>
          <a:xfrm>
            <a:off x="-4354" y="417215"/>
            <a:ext cx="12192000" cy="4801314"/>
          </a:xfrm>
          <a:prstGeom prst="rect">
            <a:avLst/>
          </a:prstGeom>
          <a:noFill/>
        </p:spPr>
        <p:txBody>
          <a:bodyPr wrap="square" lIns="91440" tIns="45720" rIns="91440" bIns="45720" anchor="t">
            <a:spAutoFit/>
          </a:bodyPr>
          <a:lstStyle/>
          <a:p>
            <a:r>
              <a:rPr lang="en-GB">
                <a:latin typeface="Hind Vadodara"/>
                <a:cs typeface="Hind Vadodara"/>
              </a:rPr>
              <a:t>There was evidence that an inability to pay for certain resources meant children and young people were excluded from learning experiences and opportunities.</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18: When I first started primary school, there was a lot of negativity towards learning because like they’d make you pay for books for reading time. So, if you didn’t have money, they’d give you a piece of paper and you’d have to write instead. </a:t>
            </a:r>
          </a:p>
          <a:p>
            <a:pPr lvl="1"/>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a:cs typeface="Hind Vadodara"/>
              </a:rPr>
              <a:t>Young people recognised how not being able to pay for additional school costs puts you at a disadvantage compared with peers from more affluent families.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With opportunities nowadays, it's not all about…how well educated [you] are, it's also about </a:t>
            </a:r>
          </a:p>
          <a:p>
            <a:pPr lvl="1"/>
            <a:r>
              <a:rPr lang="en-GB" i="1">
                <a:solidFill>
                  <a:schemeClr val="accent1"/>
                </a:solidFill>
                <a:latin typeface="Hind Vadodara"/>
                <a:cs typeface="Hind Vadodara"/>
              </a:rPr>
              <a:t>experience... And children who are misfortunate obviously don’t have that that much money [to go on </a:t>
            </a:r>
            <a:br>
              <a:rPr lang="en-GB" i="1">
                <a:solidFill>
                  <a:schemeClr val="accent1"/>
                </a:solidFill>
                <a:latin typeface="Hind Vadodara"/>
                <a:cs typeface="Hind Vadodara"/>
              </a:rPr>
            </a:br>
            <a:r>
              <a:rPr lang="en-GB" i="1">
                <a:solidFill>
                  <a:schemeClr val="accent1"/>
                </a:solidFill>
                <a:latin typeface="Hind Vadodara"/>
                <a:cs typeface="Hind Vadodara"/>
              </a:rPr>
              <a:t>school trips]…they miss out on a great thing to put down…on your CV.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Revision guides…they’re really expensive, so some kids can’t afford them. So,</a:t>
            </a:r>
          </a:p>
          <a:p>
            <a:pPr lvl="1"/>
            <a:r>
              <a:rPr lang="en-GB" i="1">
                <a:solidFill>
                  <a:schemeClr val="accent1"/>
                </a:solidFill>
                <a:latin typeface="Hind Vadodara"/>
                <a:cs typeface="Hind Vadodara"/>
              </a:rPr>
              <a:t> it’s fairer to…give them to you. </a:t>
            </a: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5113135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2DC1D79E-860F-74D9-77DA-031660049C0D}"/>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76BD4F3E-F33D-AC78-B310-C923C752F507}"/>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Cost of activities and clubs</a:t>
            </a:r>
          </a:p>
        </p:txBody>
      </p:sp>
      <p:sp>
        <p:nvSpPr>
          <p:cNvPr id="3" name="Title 5">
            <a:extLst>
              <a:ext uri="{FF2B5EF4-FFF2-40B4-BE49-F238E27FC236}">
                <a16:creationId xmlns:a16="http://schemas.microsoft.com/office/drawing/2014/main" id="{94C4566B-547E-8930-E6C1-305A6AAB96AB}"/>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GB" sz="3200" b="1">
                <a:solidFill>
                  <a:schemeClr val="bg1"/>
                </a:solidFill>
                <a:latin typeface="Hind Vadodara"/>
                <a:cs typeface="Hind Vadodara"/>
              </a:rPr>
              <a:t>RQ2: What essential costs affect children experiencing poverty the most? How does it impact the way the children and their families are living? </a:t>
            </a:r>
            <a:endParaRPr lang="en-US" sz="3200" b="1">
              <a:solidFill>
                <a:schemeClr val="bg1"/>
              </a:solidFill>
              <a:latin typeface="Hind Vadodara"/>
              <a:cs typeface="Hind Vadodara"/>
            </a:endParaRPr>
          </a:p>
          <a:p>
            <a:pPr>
              <a:spcBef>
                <a:spcPts val="1000"/>
              </a:spcBef>
            </a:pPr>
            <a:endParaRPr lang="en-US" sz="3200" b="1">
              <a:solidFill>
                <a:schemeClr val="bg1"/>
              </a:solidFill>
              <a:latin typeface="Hind Vadodara"/>
              <a:cs typeface="Hind Vadodara"/>
            </a:endParaRPr>
          </a:p>
          <a:p>
            <a:endParaRPr lang="en-GB" sz="3200" b="1">
              <a:solidFill>
                <a:schemeClr val="bg1"/>
              </a:solidFill>
              <a:effectLst/>
              <a:latin typeface="Hind Vadodara" panose="02000000000000000000" pitchFamily="2" charset="0"/>
              <a:cs typeface="Hind Vadodara" panose="02000000000000000000" pitchFamily="2" charset="0"/>
            </a:endParaRPr>
          </a:p>
          <a:p>
            <a:endParaRPr lang="en-GB" sz="3200" b="1">
              <a:latin typeface="Hind Vadodara" panose="02000000000000000000" pitchFamily="2" charset="0"/>
              <a:ea typeface="+mn-ea"/>
              <a:cs typeface="Hind Vadodara" panose="02000000000000000000" pitchFamily="2" charset="0"/>
            </a:endParaRPr>
          </a:p>
        </p:txBody>
      </p:sp>
    </p:spTree>
    <p:extLst>
      <p:ext uri="{BB962C8B-B14F-4D97-AF65-F5344CB8AC3E}">
        <p14:creationId xmlns:p14="http://schemas.microsoft.com/office/powerpoint/2010/main" val="2329083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DF3B5-6FD9-BCBA-CDA4-16695CCB8599}"/>
              </a:ext>
            </a:extLst>
          </p:cNvPr>
          <p:cNvSpPr txBox="1"/>
          <p:nvPr/>
        </p:nvSpPr>
        <p:spPr>
          <a:xfrm>
            <a:off x="-4354" y="641640"/>
            <a:ext cx="12192000"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There was evidence that transport costs prohibited some children and young people from taking part in activities and clubs, but also that the cost of the activities and clubs themselves were a barrier to participation.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Membership to leisure centres are too expensive. It would be nice if they were cheaper. They’ve started to rise to about £50 a month. I would go if it was cheaper.</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The gym [in] the area I’m from – I don’t know why the prices are so high. </a:t>
            </a:r>
          </a:p>
          <a:p>
            <a:pPr lvl="1"/>
            <a:endParaRPr lang="en-GB" i="1">
              <a:solidFill>
                <a:schemeClr val="accent1"/>
              </a:solidFill>
              <a:latin typeface="Hind Vadodara" panose="02000000000000000000" pitchFamily="2" charset="0"/>
              <a:cs typeface="Hind Vadodara" panose="02000000000000000000" pitchFamily="2" charset="0"/>
            </a:endParaRPr>
          </a:p>
          <a:p>
            <a:r>
              <a:rPr lang="en-GB" sz="1800">
                <a:effectLst/>
                <a:latin typeface="Segoe UI" panose="020B0502040204020203" pitchFamily="34" charset="0"/>
              </a:rPr>
              <a:t>Another barrier discussed was how the pricing for activities was often structured, with up-front costs at the start of </a:t>
            </a:r>
          </a:p>
          <a:p>
            <a:r>
              <a:rPr lang="en-GB">
                <a:latin typeface="Segoe UI" panose="020B0502040204020203" pitchFamily="34" charset="0"/>
              </a:rPr>
              <a:t>each term, rather than weekly or monthly subscriptions.</a:t>
            </a:r>
          </a:p>
          <a:p>
            <a:endParaRPr lang="en-GB">
              <a:latin typeface="Segoe UI" panose="020B0502040204020203" pitchFamily="34" charset="0"/>
            </a:endParaRPr>
          </a:p>
          <a:p>
            <a:pPr lvl="1"/>
            <a:r>
              <a:rPr lang="en-GB" i="1">
                <a:solidFill>
                  <a:schemeClr val="accent1"/>
                </a:solidFill>
                <a:latin typeface="Hind Vadodara" panose="02000000000000000000" pitchFamily="2" charset="0"/>
                <a:cs typeface="Hind Vadodara" panose="02000000000000000000" pitchFamily="2" charset="0"/>
              </a:rPr>
              <a:t>Boy, 13: Sometimes you’ve got to pay for the term, say you want to do rugby or </a:t>
            </a:r>
          </a:p>
          <a:p>
            <a:pPr lvl="1"/>
            <a:r>
              <a:rPr lang="en-GB" i="1">
                <a:solidFill>
                  <a:schemeClr val="accent1"/>
                </a:solidFill>
                <a:latin typeface="Hind Vadodara" panose="02000000000000000000" pitchFamily="2" charset="0"/>
                <a:cs typeface="Hind Vadodara" panose="02000000000000000000" pitchFamily="2" charset="0"/>
              </a:rPr>
              <a:t>something…It could be monthly.</a:t>
            </a:r>
          </a:p>
          <a:p>
            <a:endParaRPr lang="en-GB" sz="1800">
              <a:effectLst/>
              <a:latin typeface="Segoe UI" panose="020B0502040204020203" pitchFamily="34" charset="0"/>
            </a:endParaRPr>
          </a:p>
          <a:p>
            <a:r>
              <a:rPr lang="en-GB">
                <a:latin typeface="Segoe UI" panose="020B0502040204020203" pitchFamily="34" charset="0"/>
              </a:rPr>
              <a:t>There was evidence that the expense of equipment – both purchasing it and </a:t>
            </a:r>
          </a:p>
          <a:p>
            <a:r>
              <a:rPr lang="en-GB">
                <a:latin typeface="Segoe UI" panose="020B0502040204020203" pitchFamily="34" charset="0"/>
              </a:rPr>
              <a:t>maintaining it - could also prevent children from participating in activities.</a:t>
            </a:r>
            <a:endParaRPr lang="en-GB" sz="1800">
              <a:effectLst/>
              <a:latin typeface="Segoe UI" panose="020B0502040204020203" pitchFamily="34" charset="0"/>
            </a:endParaRPr>
          </a:p>
          <a:p>
            <a:endParaRPr lang="en-GB">
              <a:latin typeface="Segoe UI" panose="020B0502040204020203" pitchFamily="34" charset="0"/>
            </a:endParaRPr>
          </a:p>
          <a:p>
            <a:pPr lvl="1"/>
            <a:r>
              <a:rPr lang="en-GB" i="1">
                <a:solidFill>
                  <a:schemeClr val="accent1"/>
                </a:solidFill>
                <a:latin typeface="Hind Vadodara" panose="02000000000000000000" pitchFamily="2" charset="0"/>
                <a:cs typeface="Hind Vadodara" panose="02000000000000000000" pitchFamily="2" charset="0"/>
              </a:rPr>
              <a:t>Girl, 14: I used to play the violin until it broke.</a:t>
            </a:r>
          </a:p>
          <a:p>
            <a:pPr lvl="1"/>
            <a:endParaRPr lang="en-GB" i="1">
              <a:solidFill>
                <a:schemeClr val="accent1"/>
              </a:solidFill>
              <a:latin typeface="Hind Vadodara" panose="02000000000000000000" pitchFamily="2" charset="0"/>
              <a:cs typeface="Hind Vadodara" panose="02000000000000000000" pitchFamily="2" charset="0"/>
            </a:endParaRPr>
          </a:p>
          <a:p>
            <a:pPr lvl="1"/>
            <a:endParaRPr lang="en-GB">
              <a:latin typeface="Segoe UI" panose="020B0502040204020203" pitchFamily="34" charset="0"/>
            </a:endParaRPr>
          </a:p>
        </p:txBody>
      </p:sp>
      <p:sp>
        <p:nvSpPr>
          <p:cNvPr id="4" name="TextBox 3">
            <a:extLst>
              <a:ext uri="{FF2B5EF4-FFF2-40B4-BE49-F238E27FC236}">
                <a16:creationId xmlns:a16="http://schemas.microsoft.com/office/drawing/2014/main" id="{77496AE0-9D87-BA1C-E676-43E4DA91E4B4}"/>
              </a:ext>
            </a:extLst>
          </p:cNvPr>
          <p:cNvSpPr txBox="1"/>
          <p:nvPr/>
        </p:nvSpPr>
        <p:spPr>
          <a:xfrm>
            <a:off x="-4354" y="95250"/>
            <a:ext cx="61003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Cost of activities and clubs</a:t>
            </a:r>
            <a:endParaRPr lang="en-GB" sz="2400"/>
          </a:p>
        </p:txBody>
      </p:sp>
    </p:spTree>
    <p:extLst>
      <p:ext uri="{BB962C8B-B14F-4D97-AF65-F5344CB8AC3E}">
        <p14:creationId xmlns:p14="http://schemas.microsoft.com/office/powerpoint/2010/main" val="925989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0759D-AA16-421C-30F7-BADBEC4091C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2C7E35-8E35-ED88-A113-7A65886003C6}"/>
              </a:ext>
            </a:extLst>
          </p:cNvPr>
          <p:cNvSpPr>
            <a:spLocks noGrp="1"/>
          </p:cNvSpPr>
          <p:nvPr>
            <p:ph type="body" sz="quarter" idx="10"/>
          </p:nvPr>
        </p:nvSpPr>
        <p:spPr>
          <a:xfrm>
            <a:off x="316147" y="1408652"/>
            <a:ext cx="11559705" cy="2562456"/>
          </a:xfrm>
        </p:spPr>
        <p:txBody>
          <a:bodyPr/>
          <a:lstStyle/>
          <a:p>
            <a:r>
              <a:rPr lang="en-US" sz="4400" b="1">
                <a:effectLst/>
                <a:latin typeface="Hind Vadodara" panose="02000000000000000000" pitchFamily="2" charset="0"/>
                <a:cs typeface="Hind Vadodara" panose="02000000000000000000" pitchFamily="2" charset="0"/>
              </a:rPr>
              <a:t>RQ3: How do children with experience of child poverty think that services can be improved to reduce the impact poverty has on their lives?</a:t>
            </a:r>
          </a:p>
          <a:p>
            <a:r>
              <a:rPr lang="en-GB"/>
              <a:t> </a:t>
            </a:r>
          </a:p>
        </p:txBody>
      </p:sp>
    </p:spTree>
    <p:extLst>
      <p:ext uri="{BB962C8B-B14F-4D97-AF65-F5344CB8AC3E}">
        <p14:creationId xmlns:p14="http://schemas.microsoft.com/office/powerpoint/2010/main" val="1168696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9FFC71FD-BABA-4B50-CF32-C3E9EA05A4BF}"/>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7F6AAE55-320F-1F2E-474B-FDF3CC0EF3D7}"/>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Housing Services </a:t>
            </a:r>
            <a:endParaRPr lang="en-US"/>
          </a:p>
        </p:txBody>
      </p:sp>
      <p:sp>
        <p:nvSpPr>
          <p:cNvPr id="3" name="Title 5">
            <a:extLst>
              <a:ext uri="{FF2B5EF4-FFF2-40B4-BE49-F238E27FC236}">
                <a16:creationId xmlns:a16="http://schemas.microsoft.com/office/drawing/2014/main" id="{0A725D54-3B60-6C7A-D0AC-A752C5F20A95}"/>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224610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014A9-2EE4-9922-6429-9E4603212E26}"/>
              </a:ext>
            </a:extLst>
          </p:cNvPr>
          <p:cNvSpPr txBox="1"/>
          <p:nvPr/>
        </p:nvSpPr>
        <p:spPr>
          <a:xfrm>
            <a:off x="0" y="369195"/>
            <a:ext cx="12192000" cy="443198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RQ2: </a:t>
            </a:r>
            <a:r>
              <a:rPr lang="en-GB" sz="2400" b="1">
                <a:effectLst/>
                <a:latin typeface="Hind Vadodara"/>
                <a:cs typeface="Hind Vadodara"/>
              </a:rPr>
              <a:t>What essential costs affect children experiencing poverty the most? How does it impact the way the children and their families are living? [1/2]</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An increase in the </a:t>
            </a:r>
            <a:r>
              <a:rPr lang="en-GB" b="1">
                <a:latin typeface="Hind Vadodara"/>
                <a:cs typeface="Hind Vadodara"/>
              </a:rPr>
              <a:t>cost of living </a:t>
            </a:r>
            <a:r>
              <a:rPr lang="en-GB">
                <a:latin typeface="Hind Vadodara"/>
                <a:cs typeface="Hind Vadodara"/>
              </a:rPr>
              <a:t>has meant that children and young people and their families are worrying more about money and are having to make choices about which essentials they can afford.</a:t>
            </a:r>
          </a:p>
          <a:p>
            <a:endParaRPr lang="en-GB" b="1">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b="1">
                <a:latin typeface="Hind Vadodara"/>
                <a:cs typeface="Hind Vadodara"/>
              </a:rPr>
              <a:t>Housing </a:t>
            </a:r>
            <a:r>
              <a:rPr lang="en-GB">
                <a:latin typeface="Hind Vadodara"/>
                <a:cs typeface="Hind Vadodara"/>
              </a:rPr>
              <a:t>was cited as one of the key things that children and young people and their families would spend more money on if they had it. Not being able to afford alternative options meant that many are living in </a:t>
            </a:r>
            <a:r>
              <a:rPr lang="en-GB" b="1">
                <a:latin typeface="Hind Vadodara"/>
                <a:cs typeface="Hind Vadodara"/>
              </a:rPr>
              <a:t>over-crowded, poor-quality and poorly-furnished accommodation</a:t>
            </a:r>
            <a:r>
              <a:rPr lang="en-GB">
                <a:latin typeface="Hind Vadodara"/>
                <a:cs typeface="Hind Vadodara"/>
              </a:rPr>
              <a:t>, with issues including mould, a lack of privacy and a lack of hot water for bathing.</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Children and young people are aware of their families’ struggles to pay for </a:t>
            </a:r>
            <a:r>
              <a:rPr lang="en-GB" b="1">
                <a:latin typeface="Hind Vadodara"/>
                <a:cs typeface="Hind Vadodara"/>
              </a:rPr>
              <a:t>food</a:t>
            </a:r>
            <a:r>
              <a:rPr lang="en-GB">
                <a:latin typeface="Hind Vadodara"/>
                <a:cs typeface="Hind Vadodara"/>
              </a:rPr>
              <a:t> and bills, particularly </a:t>
            </a:r>
            <a:r>
              <a:rPr lang="en-GB" b="1">
                <a:latin typeface="Hind Vadodara"/>
                <a:cs typeface="Hind Vadodara"/>
              </a:rPr>
              <a:t>energy bills</a:t>
            </a:r>
            <a:r>
              <a:rPr lang="en-GB">
                <a:latin typeface="Hind Vadodara"/>
                <a:cs typeface="Hind Vadodara"/>
              </a:rPr>
              <a:t>. They spoke about living in cold homes, relying on food banks and food boxes and being unable to afford healthy food.</a:t>
            </a: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a:p>
            <a:endParaRPr lang="en-GB"/>
          </a:p>
        </p:txBody>
      </p:sp>
    </p:spTree>
    <p:extLst>
      <p:ext uri="{BB962C8B-B14F-4D97-AF65-F5344CB8AC3E}">
        <p14:creationId xmlns:p14="http://schemas.microsoft.com/office/powerpoint/2010/main" val="17021219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C71C55-32EF-13C1-7575-9D7376A69CC5}"/>
              </a:ext>
            </a:extLst>
          </p:cNvPr>
          <p:cNvSpPr txBox="1"/>
          <p:nvPr/>
        </p:nvSpPr>
        <p:spPr>
          <a:xfrm>
            <a:off x="0" y="471190"/>
            <a:ext cx="12192000"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living in social housing spoke about their interactions with the council and housing associations, in particular a sense that their families were often ignored or their situations not taken seriously.</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15: We wrote to the council…we were wondering if we could get bumped up because [my mum’s] really ill… the environment doesn't help. And they…said to us go private. And we haven't got the money for that, obviously, because she can't work…It's like, what do you want us to do? </a:t>
            </a:r>
          </a:p>
          <a:p>
            <a:endParaRPr lang="en-GB"/>
          </a:p>
          <a:p>
            <a:r>
              <a:rPr lang="en-GB">
                <a:latin typeface="Hind Vadodara" panose="02000000000000000000" pitchFamily="2" charset="0"/>
                <a:cs typeface="Hind Vadodara" panose="02000000000000000000" pitchFamily="2" charset="0"/>
              </a:rPr>
              <a:t>Along with not being able to access suitable housing, young people spoke about difficulties in getting councils and housing associations to do the necessary repairs on their homes to an adequate standard, and the implications for their health.</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The ceiling collapsed in and they fixed it, but they didn’t deal with upstairs, so it’ll happen again. The </a:t>
            </a:r>
          </a:p>
          <a:p>
            <a:pPr lvl="1"/>
            <a:r>
              <a:rPr lang="en-GB" i="1">
                <a:solidFill>
                  <a:schemeClr val="accent1"/>
                </a:solidFill>
                <a:latin typeface="Hind Vadodara" panose="02000000000000000000" pitchFamily="2" charset="0"/>
                <a:cs typeface="Hind Vadodara" panose="02000000000000000000" pitchFamily="2" charset="0"/>
              </a:rPr>
              <a:t>gutters are broken. They don’t fix anything in the flat so you’re more likely to get sick, </a:t>
            </a:r>
          </a:p>
          <a:p>
            <a:pPr lvl="1"/>
            <a:r>
              <a:rPr lang="en-GB" i="1">
                <a:solidFill>
                  <a:schemeClr val="accent1"/>
                </a:solidFill>
                <a:latin typeface="Hind Vadodara" panose="02000000000000000000" pitchFamily="2" charset="0"/>
                <a:cs typeface="Hind Vadodara" panose="02000000000000000000" pitchFamily="2" charset="0"/>
              </a:rPr>
              <a:t>you’re at risk for a lot more.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It took [the council] three months to move us out, which was…so much stress</a:t>
            </a:r>
          </a:p>
          <a:p>
            <a:pPr lvl="1"/>
            <a:r>
              <a:rPr lang="en-GB" i="1">
                <a:solidFill>
                  <a:schemeClr val="accent1"/>
                </a:solidFill>
                <a:latin typeface="Hind Vadodara" panose="02000000000000000000" pitchFamily="2" charset="0"/>
                <a:cs typeface="Hind Vadodara" panose="02000000000000000000" pitchFamily="2" charset="0"/>
              </a:rPr>
              <a:t>…and the mould was making me so ill…We got home and there was a hole in our </a:t>
            </a:r>
          </a:p>
          <a:p>
            <a:pPr lvl="1"/>
            <a:r>
              <a:rPr lang="en-GB" i="1">
                <a:solidFill>
                  <a:schemeClr val="accent1"/>
                </a:solidFill>
                <a:latin typeface="Hind Vadodara" panose="02000000000000000000" pitchFamily="2" charset="0"/>
                <a:cs typeface="Hind Vadodara" panose="02000000000000000000" pitchFamily="2" charset="0"/>
              </a:rPr>
              <a:t>floor and the mould wasn't done properly…It feels like you're fighting a one-way </a:t>
            </a:r>
          </a:p>
          <a:p>
            <a:pPr lvl="1"/>
            <a:r>
              <a:rPr lang="en-GB" i="1">
                <a:solidFill>
                  <a:schemeClr val="accent1"/>
                </a:solidFill>
                <a:latin typeface="Hind Vadodara" panose="02000000000000000000" pitchFamily="2" charset="0"/>
                <a:cs typeface="Hind Vadodara" panose="02000000000000000000" pitchFamily="2" charset="0"/>
              </a:rPr>
              <a:t>battle because they they're not actually doing what they can do to support </a:t>
            </a:r>
          </a:p>
          <a:p>
            <a:pPr lvl="1"/>
            <a:r>
              <a:rPr lang="en-GB" i="1">
                <a:solidFill>
                  <a:schemeClr val="accent1"/>
                </a:solidFill>
                <a:latin typeface="Hind Vadodara" panose="02000000000000000000" pitchFamily="2" charset="0"/>
                <a:cs typeface="Hind Vadodara" panose="02000000000000000000" pitchFamily="2" charset="0"/>
              </a:rPr>
              <a:t>us.</a:t>
            </a:r>
          </a:p>
        </p:txBody>
      </p:sp>
      <p:sp>
        <p:nvSpPr>
          <p:cNvPr id="2" name="TextBox 1">
            <a:extLst>
              <a:ext uri="{FF2B5EF4-FFF2-40B4-BE49-F238E27FC236}">
                <a16:creationId xmlns:a16="http://schemas.microsoft.com/office/drawing/2014/main" id="{22F491C2-0442-D7A5-8ADF-87227E7BEAAB}"/>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a:t>
            </a:r>
            <a:endParaRPr lang="en-GB" sz="2400"/>
          </a:p>
        </p:txBody>
      </p:sp>
    </p:spTree>
    <p:extLst>
      <p:ext uri="{BB962C8B-B14F-4D97-AF65-F5344CB8AC3E}">
        <p14:creationId xmlns:p14="http://schemas.microsoft.com/office/powerpoint/2010/main" val="2182901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00D8C-11EF-88A8-F509-8294C435F560}"/>
              </a:ext>
            </a:extLst>
          </p:cNvPr>
          <p:cNvSpPr txBox="1"/>
          <p:nvPr/>
        </p:nvSpPr>
        <p:spPr>
          <a:xfrm>
            <a:off x="0" y="13716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a:t>
            </a:r>
            <a:endParaRPr lang="en-GB" sz="2400"/>
          </a:p>
        </p:txBody>
      </p:sp>
      <p:sp>
        <p:nvSpPr>
          <p:cNvPr id="3" name="TextBox 2">
            <a:extLst>
              <a:ext uri="{FF2B5EF4-FFF2-40B4-BE49-F238E27FC236}">
                <a16:creationId xmlns:a16="http://schemas.microsoft.com/office/drawing/2014/main" id="{2C3AE344-76F6-721B-90E2-B49FF6E99FCD}"/>
              </a:ext>
            </a:extLst>
          </p:cNvPr>
          <p:cNvSpPr txBox="1"/>
          <p:nvPr/>
        </p:nvSpPr>
        <p:spPr>
          <a:xfrm>
            <a:off x="0" y="635401"/>
            <a:ext cx="12192000" cy="4524315"/>
          </a:xfrm>
          <a:prstGeom prst="rect">
            <a:avLst/>
          </a:prstGeom>
          <a:noFill/>
        </p:spPr>
        <p:txBody>
          <a:bodyPr wrap="square" lIns="91440" tIns="45720" rIns="91440" bIns="45720" anchor="t">
            <a:spAutoFit/>
          </a:bodyPr>
          <a:lstStyle/>
          <a:p>
            <a:r>
              <a:rPr lang="en-GB">
                <a:latin typeface="Hind Vadodara"/>
                <a:cs typeface="Hind Vadodara"/>
              </a:rPr>
              <a:t>There was a sense that these situations have eroded children and young people’s trust in councils and housing associations to act in their best interests, and that they feel disempowered in their own homes given the lack of control that their families have to improve their situation.</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11: We went to a temporary house so [the housing association] can fix our house, but when we came back </a:t>
            </a:r>
          </a:p>
          <a:p>
            <a:pPr lvl="1"/>
            <a:r>
              <a:rPr lang="en-GB" i="1">
                <a:solidFill>
                  <a:schemeClr val="accent1"/>
                </a:solidFill>
                <a:latin typeface="Hind Vadodara"/>
                <a:cs typeface="Hind Vadodara"/>
              </a:rPr>
              <a:t>we could still smell the mould and we could see some. I don’t like the fact that they lied to us, and they didn’t unveil the truth.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8: My mum and me are trying to move houses, but she can't because the housing aren’t really helping that much…we're going to have to wait until housing probably helps us. </a:t>
            </a:r>
          </a:p>
          <a:p>
            <a:pPr lvl="1"/>
            <a:r>
              <a:rPr lang="en-GB" i="1">
                <a:solidFill>
                  <a:schemeClr val="accent1"/>
                </a:solidFill>
                <a:latin typeface="Hind Vadodara"/>
                <a:cs typeface="Hind Vadodara"/>
              </a:rPr>
              <a:t>Member of staff: You’re trying to find some housing that makes you feel more safe, aren't you? </a:t>
            </a:r>
          </a:p>
          <a:p>
            <a:pPr lvl="1"/>
            <a:endParaRPr lang="en-GB" i="1">
              <a:solidFill>
                <a:schemeClr val="accent1"/>
              </a:solidFill>
              <a:latin typeface="Hind Vadodara"/>
              <a:cs typeface="Hind Vadodara"/>
            </a:endParaRPr>
          </a:p>
          <a:p>
            <a:pPr lvl="1"/>
            <a:r>
              <a:rPr lang="en-GB" i="1">
                <a:solidFill>
                  <a:schemeClr val="accent1"/>
                </a:solidFill>
                <a:latin typeface="Hind Vadodara"/>
                <a:cs typeface="Hind Vadodara"/>
              </a:rPr>
              <a:t>Boy, 17: It’s like [the Council] gave up on every single tenant.</a:t>
            </a:r>
          </a:p>
          <a:p>
            <a:pPr lvl="1"/>
            <a:endParaRPr lang="en-GB" i="1">
              <a:solidFill>
                <a:schemeClr val="accent1"/>
              </a:solidFill>
              <a:latin typeface="Hind Vadodara"/>
              <a:cs typeface="Hind Vadodara"/>
            </a:endParaRPr>
          </a:p>
          <a:p>
            <a:pPr lvl="1"/>
            <a:endParaRPr lang="en-GB" i="1">
              <a:solidFill>
                <a:schemeClr val="accent1"/>
              </a:solidFill>
              <a:latin typeface="Hind Vadodara" panose="02000000000000000000" pitchFamily="2" charset="0"/>
              <a:cs typeface="Hind Vadodara" panose="02000000000000000000" pitchFamily="2" charset="0"/>
            </a:endParaRPr>
          </a:p>
          <a:p>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790651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C11592-01D8-B536-B264-A7F168F98A38}"/>
              </a:ext>
            </a:extLst>
          </p:cNvPr>
          <p:cNvSpPr txBox="1"/>
          <p:nvPr/>
        </p:nvSpPr>
        <p:spPr>
          <a:xfrm>
            <a:off x="0" y="13716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a:t>
            </a:r>
            <a:endParaRPr lang="en-GB" sz="2400"/>
          </a:p>
        </p:txBody>
      </p:sp>
      <p:sp>
        <p:nvSpPr>
          <p:cNvPr id="5" name="TextBox 4">
            <a:extLst>
              <a:ext uri="{FF2B5EF4-FFF2-40B4-BE49-F238E27FC236}">
                <a16:creationId xmlns:a16="http://schemas.microsoft.com/office/drawing/2014/main" id="{489626DC-EA43-FFCA-675D-5CBA88E950B9}"/>
              </a:ext>
            </a:extLst>
          </p:cNvPr>
          <p:cNvSpPr txBox="1"/>
          <p:nvPr/>
        </p:nvSpPr>
        <p:spPr>
          <a:xfrm>
            <a:off x="0" y="728806"/>
            <a:ext cx="12192000" cy="3139321"/>
          </a:xfrm>
          <a:prstGeom prst="rect">
            <a:avLst/>
          </a:prstGeom>
          <a:noFill/>
        </p:spPr>
        <p:txBody>
          <a:bodyPr wrap="square" lIns="91440" tIns="45720" rIns="91440" bIns="45720" anchor="t">
            <a:spAutoFit/>
          </a:bodyPr>
          <a:lstStyle/>
          <a:p>
            <a:r>
              <a:rPr lang="en-GB">
                <a:latin typeface="Hind Vadodara"/>
                <a:cs typeface="Hind Vadodara"/>
              </a:rPr>
              <a:t>Some children spoke about the lack of stability they have experienced in their housing situation and the worry this causes them. </a:t>
            </a:r>
          </a:p>
          <a:p>
            <a:endParaRPr lang="en-GB">
              <a:latin typeface="Hind Vadodara" panose="02000000000000000000" pitchFamily="2" charset="0"/>
              <a:cs typeface="Hind Vadodara" panose="02000000000000000000" pitchFamily="2" charset="0"/>
            </a:endParaRPr>
          </a:p>
          <a:p>
            <a:pPr marL="342900" marR="0">
              <a:buNone/>
            </a:pPr>
            <a:r>
              <a:rPr lang="en-GB" i="1">
                <a:solidFill>
                  <a:schemeClr val="accent1"/>
                </a:solidFill>
                <a:latin typeface="Hind Vadodara"/>
                <a:cs typeface="Hind Vadodara"/>
              </a:rPr>
              <a:t>Girl, 10: I’ve moved houses 7 times, and the current house I’m in, I’ve been in it for two years.</a:t>
            </a:r>
          </a:p>
          <a:p>
            <a:pPr marL="342900" marR="0">
              <a:buNone/>
            </a:pPr>
            <a:r>
              <a:rPr lang="en-GB" i="1">
                <a:solidFill>
                  <a:schemeClr val="accent1"/>
                </a:solidFill>
                <a:latin typeface="Hind Vadodara"/>
                <a:cs typeface="Hind Vadodara"/>
              </a:rPr>
              <a:t> </a:t>
            </a:r>
          </a:p>
          <a:p>
            <a:pPr marL="342900" marR="0"/>
            <a:r>
              <a:rPr lang="en-GB" i="1">
                <a:solidFill>
                  <a:schemeClr val="accent1"/>
                </a:solidFill>
                <a:latin typeface="Hind Vadodara"/>
                <a:cs typeface="Hind Vadodara"/>
              </a:rPr>
              <a:t>Girl, 10: So I'm actually really worried because…I moved houses and the house I moved into…I've only been in for one year, and then some people come to my house and they said you have three weeks to move and we hadn’t even found a house because we’d just settled in. So now my mum had to find a house so now we’re just looking. </a:t>
            </a:r>
          </a:p>
          <a:p>
            <a:pPr lvl="1"/>
            <a:endParaRPr lang="en-GB" i="1">
              <a:solidFill>
                <a:schemeClr val="accent1"/>
              </a:solidFill>
              <a:latin typeface="Hind Vadodara"/>
              <a:cs typeface="Hind Vadodara"/>
            </a:endParaRPr>
          </a:p>
          <a:p>
            <a:pPr lvl="1"/>
            <a:endParaRPr lang="en-GB" i="1">
              <a:solidFill>
                <a:schemeClr val="accent1"/>
              </a:solidFill>
              <a:latin typeface="Hind Vadodara" panose="02000000000000000000" pitchFamily="2" charset="0"/>
              <a:cs typeface="Hind Vadodara" panose="02000000000000000000" pitchFamily="2" charset="0"/>
            </a:endParaRPr>
          </a:p>
          <a:p>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6049598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32016-4E15-CF2E-534E-016CCBC18A2D}"/>
              </a:ext>
            </a:extLst>
          </p:cNvPr>
          <p:cNvSpPr txBox="1"/>
          <p:nvPr/>
        </p:nvSpPr>
        <p:spPr>
          <a:xfrm>
            <a:off x="0" y="618309"/>
            <a:ext cx="12192000" cy="5632311"/>
          </a:xfrm>
          <a:prstGeom prst="rect">
            <a:avLst/>
          </a:prstGeom>
          <a:noFill/>
        </p:spPr>
        <p:txBody>
          <a:bodyPr wrap="square" lIns="91440" tIns="45720" rIns="91440" bIns="45720" rtlCol="0" anchor="t">
            <a:spAutoFit/>
          </a:bodyPr>
          <a:lstStyle/>
          <a:p>
            <a:r>
              <a:rPr lang="en-GB">
                <a:latin typeface="Hind Vadodara"/>
                <a:cs typeface="Hind Vadodara"/>
              </a:rPr>
              <a:t>Those children with experience of temporary accommodation spoke about its unsuitability. A key issue was the lack of cooking facilities, meaning they were rarely able to eat home-cooked food.</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13: Sometimes when we go to my auntie's house, she gives us food to take because she cooks out of home…that's the only time I eat normal food and not take out.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child reflected on the reality of living in one room in a hotel with her mum and baby sibling, and how it makes even basic tasks such as getting dressed and going to the toilet difficult. </a:t>
            </a:r>
          </a:p>
          <a:p>
            <a:endParaRPr lang="en-GB"/>
          </a:p>
          <a:p>
            <a:pPr lvl="1"/>
            <a:r>
              <a:rPr lang="en-GB" i="1">
                <a:solidFill>
                  <a:schemeClr val="accent1"/>
                </a:solidFill>
                <a:latin typeface="Hind Vadodara"/>
                <a:cs typeface="Hind Vadodara"/>
              </a:rPr>
              <a:t>Girl, 9: I need more space. And then when I get changed, I have to go to the bathroom...There’s a mirror…and </a:t>
            </a:r>
          </a:p>
          <a:p>
            <a:pPr lvl="1"/>
            <a:r>
              <a:rPr lang="en-GB" i="1">
                <a:solidFill>
                  <a:schemeClr val="accent1"/>
                </a:solidFill>
                <a:latin typeface="Hind Vadodara"/>
                <a:cs typeface="Hind Vadodara"/>
              </a:rPr>
              <a:t>then the bathroom door’s there, so if you're on the bed, you can see someone on the toilet if you have the </a:t>
            </a:r>
          </a:p>
          <a:p>
            <a:pPr lvl="1"/>
            <a:r>
              <a:rPr lang="en-GB" i="1">
                <a:solidFill>
                  <a:schemeClr val="accent1"/>
                </a:solidFill>
                <a:latin typeface="Hind Vadodara"/>
                <a:cs typeface="Hind Vadodara"/>
              </a:rPr>
              <a:t>door open a little bit. </a:t>
            </a:r>
          </a:p>
          <a:p>
            <a:endParaRPr lang="en-GB"/>
          </a:p>
          <a:p>
            <a:r>
              <a:rPr lang="en-GB">
                <a:latin typeface="Hind Vadodara"/>
                <a:cs typeface="Hind Vadodara"/>
              </a:rPr>
              <a:t>Being placed away from their previous home meant children and young people weren’t </a:t>
            </a:r>
          </a:p>
          <a:p>
            <a:r>
              <a:rPr lang="en-GB">
                <a:latin typeface="Hind Vadodara"/>
                <a:cs typeface="Hind Vadodara"/>
              </a:rPr>
              <a:t>able to see family and friends as much as they had before and getting to school </a:t>
            </a:r>
          </a:p>
          <a:p>
            <a:r>
              <a:rPr lang="en-GB">
                <a:latin typeface="Hind Vadodara"/>
                <a:cs typeface="Hind Vadodara"/>
              </a:rPr>
              <a:t>was more difficult.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13: When I had to go to a hotel in [another part of PLACE], I used to come by </a:t>
            </a:r>
          </a:p>
          <a:p>
            <a:pPr lvl="1"/>
            <a:r>
              <a:rPr lang="en-GB" i="1">
                <a:solidFill>
                  <a:schemeClr val="accent1"/>
                </a:solidFill>
                <a:latin typeface="Hind Vadodara"/>
                <a:cs typeface="Hind Vadodara"/>
              </a:rPr>
              <a:t>two buses, [school] said they would give money for the bus tickets.  </a:t>
            </a:r>
          </a:p>
          <a:p>
            <a:endParaRPr lang="en-GB" i="1">
              <a:solidFill>
                <a:schemeClr val="accent1"/>
              </a:solidFill>
              <a:latin typeface="Hind Vadodara" panose="02000000000000000000" pitchFamily="2" charset="0"/>
              <a:cs typeface="Hind Vadodara" panose="02000000000000000000" pitchFamily="2" charset="0"/>
            </a:endParaRPr>
          </a:p>
        </p:txBody>
      </p:sp>
      <p:sp>
        <p:nvSpPr>
          <p:cNvPr id="3" name="TextBox 2">
            <a:extLst>
              <a:ext uri="{FF2B5EF4-FFF2-40B4-BE49-F238E27FC236}">
                <a16:creationId xmlns:a16="http://schemas.microsoft.com/office/drawing/2014/main" id="{8A9211B3-68AC-6127-B6BF-25F7170E52E3}"/>
              </a:ext>
            </a:extLst>
          </p:cNvPr>
          <p:cNvSpPr txBox="1"/>
          <p:nvPr/>
        </p:nvSpPr>
        <p:spPr>
          <a:xfrm>
            <a:off x="0" y="9144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Housing: temporary accommodation</a:t>
            </a:r>
            <a:endParaRPr lang="en-GB" sz="2400"/>
          </a:p>
        </p:txBody>
      </p:sp>
    </p:spTree>
    <p:extLst>
      <p:ext uri="{BB962C8B-B14F-4D97-AF65-F5344CB8AC3E}">
        <p14:creationId xmlns:p14="http://schemas.microsoft.com/office/powerpoint/2010/main" val="13310960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368F-F7CB-4FAB-E0FA-137AF5AC09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8F7D56-0302-DDDB-33A7-EFFDA71183BC}"/>
              </a:ext>
            </a:extLst>
          </p:cNvPr>
          <p:cNvSpPr txBox="1"/>
          <p:nvPr/>
        </p:nvSpPr>
        <p:spPr>
          <a:xfrm>
            <a:off x="183387" y="159202"/>
            <a:ext cx="11825225" cy="1323439"/>
          </a:xfrm>
          <a:prstGeom prst="rect">
            <a:avLst/>
          </a:prstGeom>
          <a:solidFill>
            <a:schemeClr val="accent1">
              <a:lumMod val="20000"/>
              <a:lumOff val="80000"/>
            </a:schemeClr>
          </a:solidFill>
        </p:spPr>
        <p:txBody>
          <a:bodyPr wrap="square" rtlCol="0">
            <a:spAutoFit/>
          </a:bodyPr>
          <a:lstStyle/>
          <a:p>
            <a:r>
              <a:rPr lang="en-GB" sz="1600" b="1"/>
              <a:t>Analysis by CCo has shown that housing instability is associated with poor educational outcomes for children. </a:t>
            </a:r>
          </a:p>
          <a:p>
            <a:pPr algn="l">
              <a:buNone/>
            </a:pPr>
            <a:r>
              <a:rPr lang="en-GB" sz="1600" b="0" i="0">
                <a:solidFill>
                  <a:srgbClr val="00205B"/>
                </a:solidFill>
                <a:effectLst/>
                <a:latin typeface="Hind Vadodara" panose="02000000000000000000" pitchFamily="2" charset="0"/>
              </a:rPr>
              <a:t>Pupils whose home postcode never changed between Reception and Year 11 were most likely to get five GCSEs passes, including English and maths (65%) </a:t>
            </a:r>
            <a:r>
              <a:rPr lang="en-GB" sz="1600">
                <a:solidFill>
                  <a:srgbClr val="00205B"/>
                </a:solidFill>
                <a:latin typeface="Hind Vadodara" panose="02000000000000000000" pitchFamily="2" charset="0"/>
              </a:rPr>
              <a:t>whilst just h</a:t>
            </a:r>
            <a:r>
              <a:rPr lang="en-GB" sz="1600" b="0" i="0">
                <a:solidFill>
                  <a:srgbClr val="00205B"/>
                </a:solidFill>
                <a:effectLst/>
                <a:latin typeface="Hind Vadodara" panose="02000000000000000000" pitchFamily="2" charset="0"/>
              </a:rPr>
              <a:t>alf (50%) of those with three home moves over their school career achieved this; and just over one-in-ten (11%) of those with ten moves.  </a:t>
            </a:r>
          </a:p>
          <a:p>
            <a:pPr algn="l">
              <a:buNone/>
            </a:pPr>
            <a:r>
              <a:rPr lang="en-GB" sz="1600">
                <a:hlinkClick r:id="rId3"/>
              </a:rPr>
              <a:t>No child should be homeless: how housing instability affects a child’s GCSE grades | Children's Commissioner for England</a:t>
            </a:r>
            <a:r>
              <a:rPr lang="en-GB" sz="1600"/>
              <a:t> (March, 2025)</a:t>
            </a:r>
            <a:endParaRPr lang="en-GB" sz="1600">
              <a:highlight>
                <a:srgbClr val="FFFF00"/>
              </a:highlight>
            </a:endParaRPr>
          </a:p>
        </p:txBody>
      </p:sp>
      <p:pic>
        <p:nvPicPr>
          <p:cNvPr id="1026" name="Picture 2">
            <a:extLst>
              <a:ext uri="{FF2B5EF4-FFF2-40B4-BE49-F238E27FC236}">
                <a16:creationId xmlns:a16="http://schemas.microsoft.com/office/drawing/2014/main" id="{952A769E-7EF6-525D-35DA-E6B2DF857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781" y="1675387"/>
            <a:ext cx="8644685" cy="5099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E9B5B9-BD94-D745-09BA-4283EA831A30}"/>
              </a:ext>
            </a:extLst>
          </p:cNvPr>
          <p:cNvSpPr txBox="1"/>
          <p:nvPr/>
        </p:nvSpPr>
        <p:spPr>
          <a:xfrm>
            <a:off x="183387" y="3199242"/>
            <a:ext cx="2864395" cy="1015663"/>
          </a:xfrm>
          <a:prstGeom prst="rect">
            <a:avLst/>
          </a:prstGeom>
          <a:noFill/>
        </p:spPr>
        <p:txBody>
          <a:bodyPr wrap="square">
            <a:spAutoFit/>
          </a:bodyPr>
          <a:lstStyle/>
          <a:p>
            <a:pPr algn="ctr">
              <a:buNone/>
            </a:pPr>
            <a:r>
              <a:rPr lang="en-GB" sz="1200" b="1" i="0">
                <a:solidFill>
                  <a:srgbClr val="00205B"/>
                </a:solidFill>
                <a:effectLst/>
                <a:latin typeface="Hind Vadodara" panose="02000000000000000000" pitchFamily="2" charset="0"/>
              </a:rPr>
              <a:t>Figure 1: Proportion of children who passed 5 or more GCSEs, including English and maths, in Year 11 by the number of home moves across their school career</a:t>
            </a:r>
            <a:endParaRPr lang="en-GB"/>
          </a:p>
        </p:txBody>
      </p:sp>
    </p:spTree>
    <p:extLst>
      <p:ext uri="{BB962C8B-B14F-4D97-AF65-F5344CB8AC3E}">
        <p14:creationId xmlns:p14="http://schemas.microsoft.com/office/powerpoint/2010/main" val="32335967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BA8E1FC5-D6D7-7B2B-1251-B10C66697A4C}"/>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6E4185AE-B14F-0125-D514-C94DE6DE8630}"/>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Food</a:t>
            </a:r>
          </a:p>
        </p:txBody>
      </p:sp>
      <p:sp>
        <p:nvSpPr>
          <p:cNvPr id="3" name="Title 5">
            <a:extLst>
              <a:ext uri="{FF2B5EF4-FFF2-40B4-BE49-F238E27FC236}">
                <a16:creationId xmlns:a16="http://schemas.microsoft.com/office/drawing/2014/main" id="{15B2442F-C278-6385-195E-F7BE97119943}"/>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6843820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551A8B-5C34-02C1-8688-6A9B8F468CEF}"/>
              </a:ext>
            </a:extLst>
          </p:cNvPr>
          <p:cNvSpPr txBox="1"/>
          <p:nvPr/>
        </p:nvSpPr>
        <p:spPr>
          <a:xfrm>
            <a:off x="0" y="662143"/>
            <a:ext cx="12192000" cy="5909310"/>
          </a:xfrm>
          <a:prstGeom prst="rect">
            <a:avLst/>
          </a:prstGeom>
          <a:noFill/>
        </p:spPr>
        <p:txBody>
          <a:bodyPr wrap="square" lIns="91440" tIns="45720" rIns="91440" bIns="45720" anchor="t">
            <a:spAutoFit/>
          </a:bodyPr>
          <a:lstStyle/>
          <a:p>
            <a:r>
              <a:rPr lang="en-GB">
                <a:latin typeface="Hind Vadodara"/>
                <a:cs typeface="Hind Vadodara"/>
              </a:rPr>
              <a:t>Children and young people spoke about the vital role that food banks and food parcels play in ensuring their families had enough to eat, however, they also highlighted the limitations of the food and service they received.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One young person reflected on the pressure these services are under and what that means in terms of how much is available.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15: A lot of the time at food banks it’s not even the stuff that you need there, because there's so many people in need of help with it. </a:t>
            </a:r>
          </a:p>
          <a:p>
            <a:endParaRPr lang="en-GB">
              <a:latin typeface="Hind Vadodara" panose="02000000000000000000" pitchFamily="2" charset="0"/>
              <a:cs typeface="Hind Vadodara" panose="02000000000000000000" pitchFamily="2" charset="0"/>
            </a:endParaRPr>
          </a:p>
          <a:p>
            <a:r>
              <a:rPr lang="en-GB">
                <a:latin typeface="Hind Vadodara"/>
                <a:cs typeface="Hind Vadodara"/>
              </a:rPr>
              <a:t>Others spoke about the lack of choice and poor quality of the food provided.</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Boy, 15: It’s only canned food and no chicken or meat. And just other processed food </a:t>
            </a:r>
          </a:p>
          <a:p>
            <a:pPr lvl="1"/>
            <a:r>
              <a:rPr lang="en-GB" i="1">
                <a:solidFill>
                  <a:schemeClr val="accent1"/>
                </a:solidFill>
                <a:latin typeface="Hind Vadodara"/>
                <a:cs typeface="Hind Vadodara"/>
              </a:rPr>
              <a:t>like noodles and all that. Like canned corn and peas and carrots and potatoes.   </a:t>
            </a:r>
          </a:p>
          <a:p>
            <a:endParaRPr lang="en-GB">
              <a:latin typeface="Hind Vadodara"/>
              <a:cs typeface="Hind Vadodara"/>
            </a:endParaRPr>
          </a:p>
          <a:p>
            <a:pPr lvl="1"/>
            <a:r>
              <a:rPr lang="en-GB" i="1">
                <a:solidFill>
                  <a:schemeClr val="accent1"/>
                </a:solidFill>
                <a:latin typeface="Hind Vadodara"/>
                <a:cs typeface="Hind Vadodara"/>
              </a:rPr>
              <a:t>Boy, 11: Every time I got [food packages] the food was always out of date and mouldy</a:t>
            </a:r>
          </a:p>
          <a:p>
            <a:pPr lvl="1"/>
            <a:r>
              <a:rPr lang="en-GB" i="1">
                <a:solidFill>
                  <a:schemeClr val="accent1"/>
                </a:solidFill>
                <a:latin typeface="Hind Vadodara"/>
                <a:cs typeface="Hind Vadodara"/>
              </a:rPr>
              <a:t>...I know I’m poor but I’m not going to eat mouldy food. </a:t>
            </a:r>
          </a:p>
          <a:p>
            <a:endParaRPr lang="en-GB">
              <a:latin typeface="Calibri" panose="020F0502020204030204" pitchFamily="34" charset="0"/>
            </a:endParaRPr>
          </a:p>
          <a:p>
            <a:endParaRPr lang="en-GB">
              <a:latin typeface="Calibri" panose="020F0502020204030204" pitchFamily="34" charset="0"/>
            </a:endParaRPr>
          </a:p>
          <a:p>
            <a:endParaRPr lang="en-GB">
              <a:solidFill>
                <a:srgbClr val="7030A0"/>
              </a:solidFill>
              <a:latin typeface="Calibri" panose="020F0502020204030204" pitchFamily="34" charset="0"/>
            </a:endParaRPr>
          </a:p>
          <a:p>
            <a:endParaRPr lang="en-GB"/>
          </a:p>
          <a:p>
            <a:endParaRPr lang="en-GB"/>
          </a:p>
        </p:txBody>
      </p:sp>
      <p:sp>
        <p:nvSpPr>
          <p:cNvPr id="2" name="TextBox 1">
            <a:extLst>
              <a:ext uri="{FF2B5EF4-FFF2-40B4-BE49-F238E27FC236}">
                <a16:creationId xmlns:a16="http://schemas.microsoft.com/office/drawing/2014/main" id="{C07DF82D-E7E4-FF66-7AD1-6572B7A57EDC}"/>
              </a:ext>
            </a:extLst>
          </p:cNvPr>
          <p:cNvSpPr txBox="1"/>
          <p:nvPr/>
        </p:nvSpPr>
        <p:spPr>
          <a:xfrm>
            <a:off x="0" y="101881"/>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food banks and food parcels</a:t>
            </a:r>
            <a:endParaRPr lang="en-GB" sz="2400"/>
          </a:p>
        </p:txBody>
      </p:sp>
    </p:spTree>
    <p:extLst>
      <p:ext uri="{BB962C8B-B14F-4D97-AF65-F5344CB8AC3E}">
        <p14:creationId xmlns:p14="http://schemas.microsoft.com/office/powerpoint/2010/main" val="3121162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2A1CE-FDF2-9496-1E80-E725AAC8798E}"/>
              </a:ext>
            </a:extLst>
          </p:cNvPr>
          <p:cNvSpPr txBox="1"/>
          <p:nvPr/>
        </p:nvSpPr>
        <p:spPr>
          <a:xfrm>
            <a:off x="0" y="65305"/>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food banks and food parcels</a:t>
            </a:r>
            <a:endParaRPr lang="en-GB" sz="2400"/>
          </a:p>
        </p:txBody>
      </p:sp>
      <p:sp>
        <p:nvSpPr>
          <p:cNvPr id="3" name="TextBox 2">
            <a:extLst>
              <a:ext uri="{FF2B5EF4-FFF2-40B4-BE49-F238E27FC236}">
                <a16:creationId xmlns:a16="http://schemas.microsoft.com/office/drawing/2014/main" id="{F0A30A12-D769-DC82-AAC4-B417C294DE6C}"/>
              </a:ext>
            </a:extLst>
          </p:cNvPr>
          <p:cNvSpPr txBox="1"/>
          <p:nvPr/>
        </p:nvSpPr>
        <p:spPr>
          <a:xfrm>
            <a:off x="0" y="598135"/>
            <a:ext cx="12192000"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Some young people had faced difficulties accessing food banks as there were none local to them.</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We tried going to the food bank but because there wasn’t one near us, they said oh no you can’t. So, we didn't have food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Obviously I live in the middle of nowhere and the closest [food bank] is 8 miles away</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reflected that systems for distributing food parcels were not always fully thought out or child-friendly.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You used to get big bags of shopping before school holidays. They gave loads of primary school kids jars </a:t>
            </a:r>
          </a:p>
          <a:p>
            <a:pPr lvl="1"/>
            <a:r>
              <a:rPr lang="en-GB" i="1">
                <a:solidFill>
                  <a:schemeClr val="accent1"/>
                </a:solidFill>
                <a:latin typeface="Hind Vadodara" panose="02000000000000000000" pitchFamily="2" charset="0"/>
                <a:cs typeface="Hind Vadodara" panose="02000000000000000000" pitchFamily="2" charset="0"/>
              </a:rPr>
              <a:t>of Bolognese. It was a good idea, but there were smashed glasses everywhere…just don’t give children under </a:t>
            </a:r>
          </a:p>
          <a:p>
            <a:pPr lvl="1"/>
            <a:r>
              <a:rPr lang="en-GB" i="1">
                <a:solidFill>
                  <a:schemeClr val="accent1"/>
                </a:solidFill>
                <a:latin typeface="Hind Vadodara" panose="02000000000000000000" pitchFamily="2" charset="0"/>
                <a:cs typeface="Hind Vadodara" panose="02000000000000000000" pitchFamily="2" charset="0"/>
              </a:rPr>
              <a:t>10 bags of shopping. </a:t>
            </a:r>
          </a:p>
          <a:p>
            <a:endParaRPr lang="en-GB">
              <a:latin typeface="Calibri" panose="020F0502020204030204" pitchFamily="34" charset="0"/>
            </a:endParaRPr>
          </a:p>
          <a:p>
            <a:r>
              <a:rPr lang="en-GB">
                <a:latin typeface="Hind Vadodara" panose="02000000000000000000" pitchFamily="2" charset="0"/>
                <a:cs typeface="Hind Vadodara" panose="02000000000000000000" pitchFamily="2" charset="0"/>
              </a:rPr>
              <a:t>Another spoke about how his family were dissuaded from asking for the food they needed.</a:t>
            </a:r>
          </a:p>
          <a:p>
            <a:endParaRPr lang="en-GB">
              <a:solidFill>
                <a:srgbClr val="7030A0"/>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Boy, 18: My mum tried to get food parcels and they asked ‘do you really need it’, </a:t>
            </a:r>
          </a:p>
          <a:p>
            <a:pPr lvl="1"/>
            <a:r>
              <a:rPr lang="en-GB" i="1">
                <a:solidFill>
                  <a:schemeClr val="accent1"/>
                </a:solidFill>
                <a:latin typeface="Hind Vadodara" panose="02000000000000000000" pitchFamily="2" charset="0"/>
                <a:cs typeface="Hind Vadodara" panose="02000000000000000000" pitchFamily="2" charset="0"/>
              </a:rPr>
              <a:t>and my mum’s severely anxious so when they said that she refused. Whatever you do </a:t>
            </a:r>
          </a:p>
          <a:p>
            <a:pPr lvl="1"/>
            <a:r>
              <a:rPr lang="en-GB" i="1">
                <a:solidFill>
                  <a:schemeClr val="accent1"/>
                </a:solidFill>
                <a:latin typeface="Hind Vadodara" panose="02000000000000000000" pitchFamily="2" charset="0"/>
                <a:cs typeface="Hind Vadodara" panose="02000000000000000000" pitchFamily="2" charset="0"/>
              </a:rPr>
              <a:t>they make you feel greedy even though…it’s our rights. </a:t>
            </a:r>
          </a:p>
          <a:p>
            <a:endParaRPr lang="en-GB"/>
          </a:p>
          <a:p>
            <a:endParaRPr lang="en-GB"/>
          </a:p>
        </p:txBody>
      </p:sp>
    </p:spTree>
    <p:extLst>
      <p:ext uri="{BB962C8B-B14F-4D97-AF65-F5344CB8AC3E}">
        <p14:creationId xmlns:p14="http://schemas.microsoft.com/office/powerpoint/2010/main" val="3487480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2D546-B72C-F7D5-24E5-CECDD6223A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1EBCE4-1E77-CE5C-AF0E-CE19F48B802F}"/>
              </a:ext>
            </a:extLst>
          </p:cNvPr>
          <p:cNvSpPr txBox="1"/>
          <p:nvPr/>
        </p:nvSpPr>
        <p:spPr>
          <a:xfrm>
            <a:off x="0" y="109728"/>
            <a:ext cx="6912864" cy="461665"/>
          </a:xfrm>
          <a:prstGeom prst="rect">
            <a:avLst/>
          </a:prstGeom>
          <a:noFill/>
        </p:spPr>
        <p:txBody>
          <a:bodyPr wrap="square" lIns="91440" tIns="45720" rIns="91440" bIns="45720" anchor="t">
            <a:spAutoFit/>
          </a:bodyPr>
          <a:lstStyle/>
          <a:p>
            <a:r>
              <a:rPr lang="en-GB" sz="2400" b="1">
                <a:latin typeface="Hind Vadodara"/>
                <a:cs typeface="Hind Vadodara"/>
              </a:rPr>
              <a:t>Food: Free School Meals and provision in school</a:t>
            </a:r>
            <a:endParaRPr lang="en-GB" sz="2400">
              <a:latin typeface="Hind Vadodara"/>
              <a:cs typeface="Hind Vadodara"/>
            </a:endParaRPr>
          </a:p>
        </p:txBody>
      </p:sp>
      <p:sp>
        <p:nvSpPr>
          <p:cNvPr id="5" name="TextBox 4">
            <a:extLst>
              <a:ext uri="{FF2B5EF4-FFF2-40B4-BE49-F238E27FC236}">
                <a16:creationId xmlns:a16="http://schemas.microsoft.com/office/drawing/2014/main" id="{404DD001-A95E-B5FF-71F2-B0B7454BC47E}"/>
              </a:ext>
            </a:extLst>
          </p:cNvPr>
          <p:cNvSpPr txBox="1"/>
          <p:nvPr/>
        </p:nvSpPr>
        <p:spPr>
          <a:xfrm>
            <a:off x="0" y="651224"/>
            <a:ext cx="12192000" cy="5909310"/>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While some children spoke favourably about free school meals, for many participants there were issues with how the system operated. Children and young people spoke about not receiving enough food, either because the portion sizes were too small or because the money provided to students wasn’t sufficient.</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18: the portion sizes were quite small to be honest, so by second break, you were hungry again, but you couldn't get anything.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spoke about how the money that gets put onto their account for free school meals doesn’t cover both a meal and a drink.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They put in £2.50 [to the account] and the food's costing a bit more than they expect... I normally </a:t>
            </a:r>
          </a:p>
          <a:p>
            <a:pPr lvl="1"/>
            <a:r>
              <a:rPr lang="en-GB" i="1">
                <a:solidFill>
                  <a:schemeClr val="accent1"/>
                </a:solidFill>
                <a:latin typeface="Hind Vadodara" panose="02000000000000000000" pitchFamily="2" charset="0"/>
                <a:cs typeface="Hind Vadodara" panose="02000000000000000000" pitchFamily="2" charset="0"/>
              </a:rPr>
              <a:t>have to choose if I want a drink or a sandwich…today I was like, I'll get a drink because </a:t>
            </a:r>
          </a:p>
          <a:p>
            <a:pPr lvl="1"/>
            <a:r>
              <a:rPr lang="en-GB" i="1">
                <a:solidFill>
                  <a:schemeClr val="accent1"/>
                </a:solidFill>
                <a:latin typeface="Hind Vadodara" panose="02000000000000000000" pitchFamily="2" charset="0"/>
                <a:cs typeface="Hind Vadodara" panose="02000000000000000000" pitchFamily="2" charset="0"/>
              </a:rPr>
              <a:t>I've been having bad migraines, so I…need to take some paracetamol. </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There was evidence that the quality of the food provided wasn’t always adequate. For </a:t>
            </a:r>
          </a:p>
          <a:p>
            <a:r>
              <a:rPr lang="en-GB">
                <a:latin typeface="Hind Vadodara" panose="02000000000000000000" pitchFamily="2" charset="0"/>
                <a:cs typeface="Hind Vadodara" panose="02000000000000000000" pitchFamily="2" charset="0"/>
              </a:rPr>
              <a:t>one young person, this meant he chose to buy food elsewhere.</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I still have free school meals, but they changed the food supplier </a:t>
            </a:r>
          </a:p>
          <a:p>
            <a:pPr lvl="1"/>
            <a:r>
              <a:rPr lang="en-GB" i="1">
                <a:solidFill>
                  <a:schemeClr val="accent1"/>
                </a:solidFill>
                <a:latin typeface="Hind Vadodara" panose="02000000000000000000" pitchFamily="2" charset="0"/>
                <a:cs typeface="Hind Vadodara" panose="02000000000000000000" pitchFamily="2" charset="0"/>
              </a:rPr>
              <a:t>[it’s bad], so I go out and get a meal deal or something.</a:t>
            </a:r>
          </a:p>
          <a:p>
            <a:endParaRPr lang="en-GB" i="1">
              <a:solidFill>
                <a:schemeClr val="accent1"/>
              </a:solidFill>
              <a:latin typeface="Hind Vadodara" panose="02000000000000000000" pitchFamily="2" charset="0"/>
              <a:cs typeface="Hind Vadodara" panose="02000000000000000000" pitchFamily="2" charset="0"/>
            </a:endParaRPr>
          </a:p>
          <a:p>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508995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1B8C8-B518-3675-D988-687C8B9EC9E2}"/>
              </a:ext>
            </a:extLst>
          </p:cNvPr>
          <p:cNvSpPr txBox="1"/>
          <p:nvPr/>
        </p:nvSpPr>
        <p:spPr>
          <a:xfrm>
            <a:off x="0" y="109728"/>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Free School Meals and provision in school</a:t>
            </a:r>
            <a:endParaRPr lang="en-GB" sz="2400"/>
          </a:p>
        </p:txBody>
      </p:sp>
      <p:sp>
        <p:nvSpPr>
          <p:cNvPr id="5" name="TextBox 4">
            <a:extLst>
              <a:ext uri="{FF2B5EF4-FFF2-40B4-BE49-F238E27FC236}">
                <a16:creationId xmlns:a16="http://schemas.microsoft.com/office/drawing/2014/main" id="{EADA0459-8339-BDC7-E149-15472D4844F7}"/>
              </a:ext>
            </a:extLst>
          </p:cNvPr>
          <p:cNvSpPr txBox="1"/>
          <p:nvPr/>
        </p:nvSpPr>
        <p:spPr>
          <a:xfrm>
            <a:off x="0" y="651224"/>
            <a:ext cx="12192000" cy="5355312"/>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One young person appreciated how the free school meals system in his school meant students were not aware of who received them.</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They wanted it to be discreet, so the staff would know. They'd have the list of people who were on it, so they’d know who to charge and who not to, which I think was a very good system because then it saves people the embarrassment of them just going ‘oh no, I’m getting it for free’.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Older teens spoke about previous stigmatising experiences they had had of how free school meals were served and the difference in what they received compared to peers who paid for their meals. No children or young people spoke to us during our research about this being a current issue.</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18: When I was at school, we used to have to have stickers…to say that we were on free </a:t>
            </a:r>
          </a:p>
          <a:p>
            <a:pPr lvl="1"/>
            <a:r>
              <a:rPr lang="en-GB" i="1">
                <a:solidFill>
                  <a:schemeClr val="accent1"/>
                </a:solidFill>
                <a:latin typeface="Hind Vadodara" panose="02000000000000000000" pitchFamily="2" charset="0"/>
                <a:cs typeface="Hind Vadodara" panose="02000000000000000000" pitchFamily="2" charset="0"/>
              </a:rPr>
              <a:t>school meals....a lot of us who were on free school meals used to get bullied for it.</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They’d make you walk in the cafeteria with everyone there, so everyone </a:t>
            </a:r>
          </a:p>
          <a:p>
            <a:pPr lvl="1"/>
            <a:r>
              <a:rPr lang="en-GB" i="1">
                <a:solidFill>
                  <a:schemeClr val="accent1"/>
                </a:solidFill>
                <a:latin typeface="Hind Vadodara" panose="02000000000000000000" pitchFamily="2" charset="0"/>
                <a:cs typeface="Hind Vadodara" panose="02000000000000000000" pitchFamily="2" charset="0"/>
              </a:rPr>
              <a:t>knows you’re poor because you have to wear a lanyard or a band on your wrist…</a:t>
            </a:r>
          </a:p>
          <a:p>
            <a:pPr lvl="1"/>
            <a:r>
              <a:rPr lang="en-GB" i="1">
                <a:solidFill>
                  <a:schemeClr val="accent1"/>
                </a:solidFill>
                <a:latin typeface="Hind Vadodara" panose="02000000000000000000" pitchFamily="2" charset="0"/>
                <a:cs typeface="Hind Vadodara" panose="02000000000000000000" pitchFamily="2" charset="0"/>
              </a:rPr>
              <a:t>Everyone had regular water bottles, but they had different ones for free school meals </a:t>
            </a:r>
          </a:p>
          <a:p>
            <a:pPr lvl="1"/>
            <a:r>
              <a:rPr lang="en-GB" i="1">
                <a:solidFill>
                  <a:schemeClr val="accent1"/>
                </a:solidFill>
                <a:latin typeface="Hind Vadodara" panose="02000000000000000000" pitchFamily="2" charset="0"/>
                <a:cs typeface="Hind Vadodara" panose="02000000000000000000" pitchFamily="2" charset="0"/>
              </a:rPr>
              <a:t>that were smaller than everyone else’s. </a:t>
            </a: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95879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64E2-53D9-FFEF-8B5D-734C3609F9B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A5C108-3CF7-24D6-E3F6-4C8C003B893C}"/>
              </a:ext>
            </a:extLst>
          </p:cNvPr>
          <p:cNvSpPr txBox="1"/>
          <p:nvPr/>
        </p:nvSpPr>
        <p:spPr>
          <a:xfrm>
            <a:off x="0" y="374529"/>
            <a:ext cx="12192000" cy="36009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latin typeface="Hind Vadodara"/>
                <a:cs typeface="Hind Vadodara"/>
              </a:rPr>
              <a:t>RQ2: </a:t>
            </a:r>
            <a:r>
              <a:rPr lang="en-GB" sz="2400" b="1">
                <a:effectLst/>
                <a:latin typeface="Hind Vadodara"/>
                <a:cs typeface="Hind Vadodara"/>
              </a:rPr>
              <a:t>What essential costs affect children experiencing poverty the most? How does it impact the way the children and their families are living? [2/2]</a:t>
            </a:r>
          </a:p>
          <a:p>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There was evidence that the increasing </a:t>
            </a:r>
            <a:r>
              <a:rPr lang="en-GB" b="1">
                <a:latin typeface="Hind Vadodara"/>
                <a:cs typeface="Hind Vadodara"/>
              </a:rPr>
              <a:t>cost of bus travel </a:t>
            </a:r>
            <a:r>
              <a:rPr lang="en-GB">
                <a:latin typeface="Hind Vadodara"/>
                <a:cs typeface="Hind Vadodara"/>
              </a:rPr>
              <a:t>(outside of London, where it is free) makes getting to school and to activities difficult for children and young people. </a:t>
            </a:r>
          </a:p>
          <a:p>
            <a:pPr marL="285750" indent="-285750">
              <a:buFont typeface="Arial" panose="020B0604020202020204" pitchFamily="34" charset="0"/>
              <a:buChar char="•"/>
            </a:pPr>
            <a:endParaRPr lang="en-GB">
              <a:latin typeface="Hind Vadodara"/>
              <a:cs typeface="Hind Vadodara"/>
            </a:endParaRPr>
          </a:p>
          <a:p>
            <a:pPr marL="285750" indent="-285750">
              <a:buFont typeface="Arial" panose="020B0604020202020204" pitchFamily="34" charset="0"/>
              <a:buChar char="•"/>
            </a:pPr>
            <a:r>
              <a:rPr lang="en-GB">
                <a:latin typeface="Hind Vadodara"/>
                <a:cs typeface="Hind Vadodara"/>
              </a:rPr>
              <a:t>Children and young people spoke about how their inability to pay for the additional </a:t>
            </a:r>
            <a:r>
              <a:rPr lang="en-GB" b="1">
                <a:latin typeface="Hind Vadodara"/>
                <a:cs typeface="Hind Vadodara"/>
              </a:rPr>
              <a:t>costs of the school day</a:t>
            </a:r>
            <a:r>
              <a:rPr lang="en-GB">
                <a:latin typeface="Hind Vadodara"/>
                <a:cs typeface="Hind Vadodara"/>
              </a:rPr>
              <a:t>, such as uniform, school supplies, trips and non-uniform days, puts them at a disadvantage to their peers. </a:t>
            </a:r>
          </a:p>
          <a:p>
            <a:pPr marL="285750" indent="-285750">
              <a:buFont typeface="Arial" panose="020B0604020202020204" pitchFamily="34" charset="0"/>
              <a:buChar char="•"/>
            </a:pPr>
            <a:endParaRPr lang="en-GB">
              <a:latin typeface="Hind Vadodara" panose="02000000000000000000" pitchFamily="2" charset="0"/>
              <a:cs typeface="Hind Vadodara" panose="02000000000000000000" pitchFamily="2" charset="0"/>
            </a:endParaRPr>
          </a:p>
          <a:p>
            <a:pPr marL="285750" indent="-285750">
              <a:buFont typeface="Arial" panose="020B0604020202020204" pitchFamily="34" charset="0"/>
              <a:buChar char="•"/>
            </a:pPr>
            <a:r>
              <a:rPr lang="en-GB">
                <a:latin typeface="Hind Vadodara"/>
                <a:cs typeface="Hind Vadodara"/>
              </a:rPr>
              <a:t>Participants also discussed how they are often excluded from </a:t>
            </a:r>
            <a:r>
              <a:rPr lang="en-GB" b="1">
                <a:latin typeface="Hind Vadodara"/>
                <a:cs typeface="Hind Vadodara"/>
              </a:rPr>
              <a:t>activities and clubs </a:t>
            </a:r>
            <a:r>
              <a:rPr lang="en-GB">
                <a:latin typeface="Hind Vadodara"/>
                <a:cs typeface="Hind Vadodara"/>
              </a:rPr>
              <a:t>because of the cost of attendance and equipment. </a:t>
            </a:r>
          </a:p>
          <a:p>
            <a:endParaRPr lang="en-GB"/>
          </a:p>
        </p:txBody>
      </p:sp>
    </p:spTree>
    <p:extLst>
      <p:ext uri="{BB962C8B-B14F-4D97-AF65-F5344CB8AC3E}">
        <p14:creationId xmlns:p14="http://schemas.microsoft.com/office/powerpoint/2010/main" val="22335526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5BD00-1252-F48A-FC66-50EA1519EC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90721B-B48C-C7BF-125C-BD028ED56569}"/>
              </a:ext>
            </a:extLst>
          </p:cNvPr>
          <p:cNvSpPr txBox="1"/>
          <p:nvPr/>
        </p:nvSpPr>
        <p:spPr>
          <a:xfrm>
            <a:off x="0" y="109728"/>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Free School Meals and provision in school</a:t>
            </a:r>
            <a:endParaRPr lang="en-GB" sz="2400"/>
          </a:p>
        </p:txBody>
      </p:sp>
      <p:sp>
        <p:nvSpPr>
          <p:cNvPr id="5" name="TextBox 4">
            <a:extLst>
              <a:ext uri="{FF2B5EF4-FFF2-40B4-BE49-F238E27FC236}">
                <a16:creationId xmlns:a16="http://schemas.microsoft.com/office/drawing/2014/main" id="{FED4A13B-9C4D-6794-F58C-0F5A64E700B0}"/>
              </a:ext>
            </a:extLst>
          </p:cNvPr>
          <p:cNvSpPr txBox="1"/>
          <p:nvPr/>
        </p:nvSpPr>
        <p:spPr>
          <a:xfrm>
            <a:off x="0" y="651224"/>
            <a:ext cx="12192000" cy="4247317"/>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Young people also discussed issues of limited eligibility for free school meals and struggles to access them at different points in their schooling and as a child in care.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18: Young people who are in care...they should be entitled to free school meals as well, but there's not always that thought in school.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15: I also don't know how like many people they offer free school meals to because it was a struggle getting free school meals…in primary school...which is such a strange thing because...you're a primary school kid, you're not in control over…having money.</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I was eligible in primary school, but by the time I got to secondary school, because there's so many </a:t>
            </a:r>
          </a:p>
          <a:p>
            <a:pPr lvl="1"/>
            <a:r>
              <a:rPr lang="en-GB" i="1">
                <a:solidFill>
                  <a:schemeClr val="accent1"/>
                </a:solidFill>
                <a:latin typeface="Hind Vadodara" panose="02000000000000000000" pitchFamily="2" charset="0"/>
                <a:cs typeface="Hind Vadodara" panose="02000000000000000000" pitchFamily="2" charset="0"/>
              </a:rPr>
              <a:t>people…they can't just offer it to a thousand of them. So, it was very much exceptional </a:t>
            </a:r>
          </a:p>
          <a:p>
            <a:pPr lvl="1"/>
            <a:r>
              <a:rPr lang="en-GB" i="1">
                <a:solidFill>
                  <a:schemeClr val="accent1"/>
                </a:solidFill>
                <a:latin typeface="Hind Vadodara" panose="02000000000000000000" pitchFamily="2" charset="0"/>
                <a:cs typeface="Hind Vadodara" panose="02000000000000000000" pitchFamily="2" charset="0"/>
              </a:rPr>
              <a:t>circumstances…it's kind of leaving a lot of people by the wayside because they're not </a:t>
            </a:r>
          </a:p>
          <a:p>
            <a:pPr lvl="1"/>
            <a:r>
              <a:rPr lang="en-GB" i="1">
                <a:solidFill>
                  <a:schemeClr val="accent1"/>
                </a:solidFill>
                <a:latin typeface="Hind Vadodara" panose="02000000000000000000" pitchFamily="2" charset="0"/>
                <a:cs typeface="Hind Vadodara" panose="02000000000000000000" pitchFamily="2" charset="0"/>
              </a:rPr>
              <a:t>above that threshold. </a:t>
            </a:r>
          </a:p>
          <a:p>
            <a:pPr lvl="1"/>
            <a:endParaRPr lang="en-GB" i="1">
              <a:solidFill>
                <a:schemeClr val="accent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4310652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3299B2-233A-EC6B-18D8-42B3DD66D9A4}"/>
              </a:ext>
            </a:extLst>
          </p:cNvPr>
          <p:cNvSpPr txBox="1"/>
          <p:nvPr/>
        </p:nvSpPr>
        <p:spPr>
          <a:xfrm>
            <a:off x="0" y="461665"/>
            <a:ext cx="12192000" cy="5078313"/>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There were clear differences in children’s experience depending on whether their school supplemented free school meals with additional provision, such as breakfast clubs or ‘toast club’ at breaktimes. Without anything extra, children are faced with a choice between eating at breaktime or lunchtime.</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We haven't had breakfast in the morning and…we were rushing. We were really hungry, so we'd have to get something at break. And then it comes to [lunch] time where we're really hungry again, but we can't afford that actual meal.</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Where breakfast clubs did exist, the supply and choice can be limited.</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18: They give out free bagels, but…I really don't like eating bagels… </a:t>
            </a:r>
            <a:r>
              <a:rPr lang="en-GB" sz="1800" i="1">
                <a:solidFill>
                  <a:srgbClr val="19AC86"/>
                </a:solidFill>
                <a:effectLst/>
                <a:latin typeface="Hind Vadodara" panose="02000000000000000000" pitchFamily="2" charset="0"/>
                <a:ea typeface="Times New Roman" panose="02020603050405020304" pitchFamily="18" charset="0"/>
                <a:cs typeface="Hind Vadodara" panose="02000000000000000000" pitchFamily="2" charset="0"/>
              </a:rPr>
              <a:t>I only eat them if I have to.</a:t>
            </a:r>
            <a:endParaRPr lang="en-GB" i="1">
              <a:solidFill>
                <a:srgbClr val="19AC86"/>
              </a:solidFill>
              <a:latin typeface="Hind Vadodara" panose="02000000000000000000" pitchFamily="2" charset="0"/>
              <a:cs typeface="Hind Vadodara" panose="02000000000000000000" pitchFamily="2" charset="0"/>
            </a:endParaRP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14: Even if you do get [to breakfast club] on time, there’s not a 100% chance that </a:t>
            </a:r>
          </a:p>
          <a:p>
            <a:pPr lvl="1"/>
            <a:r>
              <a:rPr lang="en-GB" i="1">
                <a:solidFill>
                  <a:schemeClr val="accent1"/>
                </a:solidFill>
                <a:latin typeface="Hind Vadodara" panose="02000000000000000000" pitchFamily="2" charset="0"/>
                <a:cs typeface="Hind Vadodara" panose="02000000000000000000" pitchFamily="2" charset="0"/>
              </a:rPr>
              <a:t>you're going to be able to get something because other people go there and [they] </a:t>
            </a:r>
          </a:p>
          <a:p>
            <a:pPr lvl="1"/>
            <a:r>
              <a:rPr lang="en-GB" i="1">
                <a:solidFill>
                  <a:schemeClr val="accent1"/>
                </a:solidFill>
                <a:latin typeface="Hind Vadodara" panose="02000000000000000000" pitchFamily="2" charset="0"/>
                <a:cs typeface="Hind Vadodara" panose="02000000000000000000" pitchFamily="2" charset="0"/>
              </a:rPr>
              <a:t>can run out.</a:t>
            </a:r>
          </a:p>
          <a:p>
            <a:pPr lvl="1"/>
            <a:endParaRPr lang="en-GB" i="1">
              <a:solidFill>
                <a:schemeClr val="accent1"/>
              </a:solidFill>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a:p>
            <a:endParaRPr lang="en-GB">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0FF4520B-97E0-D939-014B-6DF46B68A84F}"/>
              </a:ext>
            </a:extLst>
          </p:cNvPr>
          <p:cNvSpPr txBox="1"/>
          <p:nvPr/>
        </p:nvSpPr>
        <p:spPr>
          <a:xfrm>
            <a:off x="0" y="0"/>
            <a:ext cx="691286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Food: Free School Meals and provision in school</a:t>
            </a:r>
            <a:endParaRPr lang="en-GB" sz="2400"/>
          </a:p>
        </p:txBody>
      </p:sp>
    </p:spTree>
    <p:extLst>
      <p:ext uri="{BB962C8B-B14F-4D97-AF65-F5344CB8AC3E}">
        <p14:creationId xmlns:p14="http://schemas.microsoft.com/office/powerpoint/2010/main" val="3435123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E17BB805-6251-F37E-A401-305DEDDFBA14}"/>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ECA860C6-97FA-6ABA-238B-E305262C9366}"/>
              </a:ext>
            </a:extLst>
          </p:cNvPr>
          <p:cNvSpPr txBox="1">
            <a:spLocks/>
          </p:cNvSpPr>
          <p:nvPr/>
        </p:nvSpPr>
        <p:spPr>
          <a:xfrm>
            <a:off x="2231041" y="3087939"/>
            <a:ext cx="7734908" cy="66945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School &amp; Education</a:t>
            </a:r>
            <a:endParaRPr lang="en-US"/>
          </a:p>
        </p:txBody>
      </p:sp>
      <p:sp>
        <p:nvSpPr>
          <p:cNvPr id="4" name="Title 5">
            <a:extLst>
              <a:ext uri="{FF2B5EF4-FFF2-40B4-BE49-F238E27FC236}">
                <a16:creationId xmlns:a16="http://schemas.microsoft.com/office/drawing/2014/main" id="{FB82AA18-7A67-8747-1C86-083785C73B2B}"/>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39602209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0128E-8117-143A-0F06-B798537246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D0682F-7070-070A-54D8-E5D68A47B064}"/>
              </a:ext>
            </a:extLst>
          </p:cNvPr>
          <p:cNvSpPr txBox="1"/>
          <p:nvPr/>
        </p:nvSpPr>
        <p:spPr>
          <a:xfrm>
            <a:off x="2785182" y="6097416"/>
            <a:ext cx="963540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Hind Vadodara"/>
                <a:cs typeface="Hind Vadodara"/>
              </a:rPr>
              <a:t>Mixed findings might reflect the postcode lottery of support provided by schools, as demonstrated by the experiences of children and young people that engaged in this research. </a:t>
            </a:r>
            <a:endParaRPr lang="en-US"/>
          </a:p>
        </p:txBody>
      </p:sp>
      <p:pic>
        <p:nvPicPr>
          <p:cNvPr id="3" name="Picture 2" descr="A close-up of a logo&#10;&#10;AI-generated content may be incorrect.">
            <a:extLst>
              <a:ext uri="{FF2B5EF4-FFF2-40B4-BE49-F238E27FC236}">
                <a16:creationId xmlns:a16="http://schemas.microsoft.com/office/drawing/2014/main" id="{68F9D23A-C5A0-4ED8-DFD4-613CC15A41B2}"/>
              </a:ext>
            </a:extLst>
          </p:cNvPr>
          <p:cNvPicPr>
            <a:picLocks noChangeAspect="1"/>
          </p:cNvPicPr>
          <p:nvPr/>
        </p:nvPicPr>
        <p:blipFill>
          <a:blip r:embed="rId2"/>
          <a:srcRect r="116" b="8139"/>
          <a:stretch/>
        </p:blipFill>
        <p:spPr>
          <a:xfrm>
            <a:off x="4496431" y="1752637"/>
            <a:ext cx="6724986" cy="909261"/>
          </a:xfrm>
          <a:prstGeom prst="rect">
            <a:avLst/>
          </a:prstGeom>
          <a:ln>
            <a:solidFill>
              <a:srgbClr val="19AC86"/>
            </a:solidFill>
          </a:ln>
        </p:spPr>
      </p:pic>
      <p:pic>
        <p:nvPicPr>
          <p:cNvPr id="4" name="Picture 3" descr="A screenshot of a graph&#10;&#10;AI-generated content may be incorrect.">
            <a:extLst>
              <a:ext uri="{FF2B5EF4-FFF2-40B4-BE49-F238E27FC236}">
                <a16:creationId xmlns:a16="http://schemas.microsoft.com/office/drawing/2014/main" id="{C67094C6-0E05-89E0-8B56-49D3B8F37EA9}"/>
              </a:ext>
            </a:extLst>
          </p:cNvPr>
          <p:cNvPicPr>
            <a:picLocks noChangeAspect="1"/>
          </p:cNvPicPr>
          <p:nvPr/>
        </p:nvPicPr>
        <p:blipFill>
          <a:blip r:embed="rId3"/>
          <a:stretch>
            <a:fillRect/>
          </a:stretch>
        </p:blipFill>
        <p:spPr>
          <a:xfrm>
            <a:off x="937929" y="2814706"/>
            <a:ext cx="10341593" cy="1129286"/>
          </a:xfrm>
          <a:prstGeom prst="rect">
            <a:avLst/>
          </a:prstGeom>
          <a:ln>
            <a:solidFill>
              <a:srgbClr val="19AC86"/>
            </a:solidFill>
          </a:ln>
        </p:spPr>
      </p:pic>
      <p:sp>
        <p:nvSpPr>
          <p:cNvPr id="5" name="TextBox 2">
            <a:extLst>
              <a:ext uri="{FF2B5EF4-FFF2-40B4-BE49-F238E27FC236}">
                <a16:creationId xmlns:a16="http://schemas.microsoft.com/office/drawing/2014/main" id="{3CB9C7CB-1F50-75D4-8547-552C1128BA4D}"/>
              </a:ext>
            </a:extLst>
          </p:cNvPr>
          <p:cNvSpPr txBox="1"/>
          <p:nvPr/>
        </p:nvSpPr>
        <p:spPr>
          <a:xfrm>
            <a:off x="-5747" y="0"/>
            <a:ext cx="12191999" cy="184665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School Experience</a:t>
            </a:r>
            <a:endParaRPr lang="en-GB" sz="2400" b="1">
              <a:solidFill>
                <a:srgbClr val="19AC86"/>
              </a:solidFill>
              <a:effectLst/>
              <a:latin typeface="Hind Vadodara"/>
              <a:cs typeface="Hind Vadodara"/>
            </a:endParaRPr>
          </a:p>
          <a:p>
            <a:endParaRPr lang="en-GB" i="1">
              <a:latin typeface="Hind Vadodara" panose="02000000000000000000" pitchFamily="2" charset="0"/>
              <a:cs typeface="Hind Vadodara" panose="02000000000000000000" pitchFamily="2" charset="0"/>
            </a:endParaRPr>
          </a:p>
          <a:p>
            <a:r>
              <a:rPr lang="en-GB">
                <a:latin typeface="Hind Vadodara"/>
                <a:cs typeface="Hind Vadodara"/>
              </a:rPr>
              <a:t>There is mixed quantitative evidence about the school experiences of children living in poverty. Some data from The Big Ambition survey suggests that those from lower-income backgrounds were </a:t>
            </a:r>
            <a:r>
              <a:rPr lang="en-GB" b="1">
                <a:solidFill>
                  <a:srgbClr val="202B51"/>
                </a:solidFill>
                <a:latin typeface="Hind Vadodara"/>
                <a:cs typeface="Hind Vadodara"/>
              </a:rPr>
              <a:t>less likely to report enjoying school or having supportive teachers</a:t>
            </a:r>
            <a:r>
              <a:rPr lang="en-GB" b="1">
                <a:latin typeface="Hind Vadodara"/>
                <a:cs typeface="Hind Vadodara"/>
              </a:rPr>
              <a:t>,</a:t>
            </a:r>
            <a:r>
              <a:rPr lang="en-GB">
                <a:latin typeface="Hind Vadodara"/>
                <a:cs typeface="Hind Vadodara"/>
              </a:rPr>
              <a:t> compared to those from higher-income backgrounds.</a:t>
            </a:r>
          </a:p>
          <a:p>
            <a:endParaRPr lang="en-GB">
              <a:latin typeface="Calibri" panose="020F0502020204030204"/>
              <a:ea typeface="Calibri" panose="020F0502020204030204"/>
              <a:cs typeface="Calibri" panose="020F0502020204030204"/>
            </a:endParaRPr>
          </a:p>
        </p:txBody>
      </p:sp>
      <p:sp>
        <p:nvSpPr>
          <p:cNvPr id="7" name="TextBox 6">
            <a:extLst>
              <a:ext uri="{FF2B5EF4-FFF2-40B4-BE49-F238E27FC236}">
                <a16:creationId xmlns:a16="http://schemas.microsoft.com/office/drawing/2014/main" id="{72818610-7F88-D711-6E71-16854EAD360B}"/>
              </a:ext>
            </a:extLst>
          </p:cNvPr>
          <p:cNvSpPr txBox="1"/>
          <p:nvPr/>
        </p:nvSpPr>
        <p:spPr>
          <a:xfrm>
            <a:off x="190500" y="4112763"/>
            <a:ext cx="11823699" cy="1815882"/>
          </a:xfrm>
          <a:prstGeom prst="rect">
            <a:avLst/>
          </a:prstGeom>
          <a:solidFill>
            <a:schemeClr val="accent1">
              <a:lumMod val="20000"/>
              <a:lumOff val="80000"/>
            </a:schemeClr>
          </a:solidFill>
        </p:spPr>
        <p:txBody>
          <a:bodyPr wrap="square" lIns="91440" tIns="45720" rIns="91440" bIns="45720" anchor="t">
            <a:spAutoFit/>
          </a:bodyPr>
          <a:lstStyle/>
          <a:p>
            <a:r>
              <a:rPr lang="en-GB" sz="1600" b="1">
                <a:latin typeface="Hind Vadodara"/>
                <a:cs typeface="Hind Vadodara"/>
              </a:rPr>
              <a:t>In contrast, previous analysis of this data has shown that children in schools where the majority of pupils are eligible for free school meals feel more positively about school than their peers</a:t>
            </a:r>
          </a:p>
          <a:p>
            <a:r>
              <a:rPr lang="en-GB" sz="1600">
                <a:latin typeface="Hind Vadodara"/>
                <a:cs typeface="Hind Vadodara"/>
              </a:rPr>
              <a:t>Children in schools where the majority of pupils are eligible for free school meals were more likely to agree that they had great teachers that support them (85%) and that they enjoy school (75%) than children in schools where the minority of pupils had FSM (79% and 69%).</a:t>
            </a:r>
          </a:p>
          <a:p>
            <a:endParaRPr lang="en-GB" sz="1600">
              <a:latin typeface="Hind Vadodara" panose="02000000000000000000" pitchFamily="2" charset="0"/>
              <a:cs typeface="Hind Vadodara" panose="02000000000000000000" pitchFamily="2" charset="0"/>
            </a:endParaRPr>
          </a:p>
          <a:p>
            <a:r>
              <a:rPr lang="en-GB" sz="1600">
                <a:latin typeface="Hind Vadodara"/>
                <a:cs typeface="Hind Vadodara"/>
                <a:hlinkClick r:id="rId4"/>
              </a:rPr>
              <a:t>The Big Ambition | Children's Commissioner for England</a:t>
            </a:r>
            <a:r>
              <a:rPr lang="en-GB" sz="1600">
                <a:latin typeface="Hind Vadodara"/>
                <a:cs typeface="Hind Vadodara"/>
              </a:rPr>
              <a:t> (March, 2024) </a:t>
            </a:r>
          </a:p>
        </p:txBody>
      </p:sp>
    </p:spTree>
    <p:extLst>
      <p:ext uri="{BB962C8B-B14F-4D97-AF65-F5344CB8AC3E}">
        <p14:creationId xmlns:p14="http://schemas.microsoft.com/office/powerpoint/2010/main" val="1885488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14982-0331-764C-CF91-7482664DC684}"/>
              </a:ext>
            </a:extLst>
          </p:cNvPr>
          <p:cNvSpPr txBox="1"/>
          <p:nvPr/>
        </p:nvSpPr>
        <p:spPr>
          <a:xfrm>
            <a:off x="0" y="612844"/>
            <a:ext cx="12192000" cy="5632311"/>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discussed the need for consistent understanding and support for students with more challenging home lives and the importance </a:t>
            </a:r>
            <a:r>
              <a:rPr lang="en-GB" sz="1800" b="0" i="0" u="none" strike="noStrike">
                <a:solidFill>
                  <a:srgbClr val="202B51"/>
                </a:solidFill>
                <a:effectLst/>
                <a:latin typeface="Hind Vadodara" panose="02000000000000000000" pitchFamily="2" charset="0"/>
              </a:rPr>
              <a:t>of having trusted adults in school that they could talk to</a:t>
            </a:r>
            <a:r>
              <a:rPr lang="en-GB">
                <a:latin typeface="Hind Vadodara" panose="02000000000000000000" pitchFamily="2" charset="0"/>
                <a:cs typeface="Hind Vadodara" panose="02000000000000000000" pitchFamily="2" charset="0"/>
              </a:rPr>
              <a:t>.</a:t>
            </a:r>
          </a:p>
          <a:p>
            <a:endParaRPr lang="en-GB" sz="1800" b="0" i="0" u="none" strike="noStrike">
              <a:solidFill>
                <a:srgbClr val="202B51"/>
              </a:solidFill>
              <a:effectLst/>
              <a:latin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They should have more situational awareness. Everyone’s living situation is different, some teachers aren’t very understanding of that, or they don’t know how to understand it or approach it.</a:t>
            </a:r>
          </a:p>
          <a:p>
            <a:endParaRPr lang="en-GB" sz="1800">
              <a:solidFill>
                <a:srgbClr val="7030A0"/>
              </a:solidFill>
              <a:effectLst/>
              <a:latin typeface="Calibri" panose="020F0502020204030204" pitchFamily="34"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17:  I think that all teachers need to acknowledge that not everyone has a good home learning environment …there's people that want to do their homework and can’t…but there’s a reason behind that. There's a reason behind everything. You need to build that system, you need to try the hardest for them.</a:t>
            </a:r>
          </a:p>
          <a:p>
            <a:pPr lvl="1"/>
            <a:endParaRPr lang="en-GB" i="1">
              <a:solidFill>
                <a:schemeClr val="accent1"/>
              </a:solidFill>
              <a:latin typeface="Hind Vadodara" panose="02000000000000000000" pitchFamily="2" charset="0"/>
              <a:cs typeface="Hind Vadodara" panose="02000000000000000000" pitchFamily="2" charset="0"/>
            </a:endParaRPr>
          </a:p>
          <a:p>
            <a:r>
              <a:rPr lang="en-GB">
                <a:solidFill>
                  <a:srgbClr val="202B51"/>
                </a:solidFill>
                <a:latin typeface="Hind Vadodara" panose="02000000000000000000" pitchFamily="2" charset="0"/>
              </a:rPr>
              <a:t>There was a sense that for many children, there were one or two trusted adults they could turn to, but that </a:t>
            </a:r>
          </a:p>
          <a:p>
            <a:r>
              <a:rPr lang="en-GB">
                <a:solidFill>
                  <a:srgbClr val="202B51"/>
                </a:solidFill>
                <a:latin typeface="Hind Vadodara" panose="02000000000000000000" pitchFamily="2" charset="0"/>
              </a:rPr>
              <a:t>these individuals were the exception and not representative of school culture as a whole.</a:t>
            </a:r>
          </a:p>
          <a:p>
            <a:endParaRPr lang="en-GB">
              <a:solidFill>
                <a:srgbClr val="202B51"/>
              </a:solidFill>
              <a:latin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Girl, 14: There’s one person in like school that I could go and talk to because I feel </a:t>
            </a:r>
          </a:p>
          <a:p>
            <a:pPr lvl="1"/>
            <a:r>
              <a:rPr lang="en-GB" i="1">
                <a:solidFill>
                  <a:schemeClr val="accent1"/>
                </a:solidFill>
                <a:latin typeface="Hind Vadodara" panose="02000000000000000000" pitchFamily="2" charset="0"/>
                <a:cs typeface="Hind Vadodara" panose="02000000000000000000" pitchFamily="2" charset="0"/>
              </a:rPr>
              <a:t>much safer. Her name is Miss [X] and I trust her so much.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There’s only two people I’ve truly felt connected with: my mentor and </a:t>
            </a:r>
          </a:p>
          <a:p>
            <a:pPr lvl="1"/>
            <a:r>
              <a:rPr lang="en-GB" i="1">
                <a:solidFill>
                  <a:schemeClr val="accent1"/>
                </a:solidFill>
                <a:latin typeface="Hind Vadodara" panose="02000000000000000000" pitchFamily="2" charset="0"/>
                <a:cs typeface="Hind Vadodara" panose="02000000000000000000" pitchFamily="2" charset="0"/>
              </a:rPr>
              <a:t>counsellor, and that’s it. People tend to dismiss me because I’m too much </a:t>
            </a:r>
          </a:p>
          <a:p>
            <a:pPr lvl="1"/>
            <a:r>
              <a:rPr lang="en-GB" i="1">
                <a:solidFill>
                  <a:schemeClr val="accent1"/>
                </a:solidFill>
                <a:latin typeface="Hind Vadodara" panose="02000000000000000000" pitchFamily="2" charset="0"/>
                <a:cs typeface="Hind Vadodara" panose="02000000000000000000" pitchFamily="2" charset="0"/>
              </a:rPr>
              <a:t>for them. </a:t>
            </a:r>
          </a:p>
          <a:p>
            <a:endParaRPr lang="en-GB">
              <a:solidFill>
                <a:srgbClr val="202B51"/>
              </a:solidFill>
              <a:latin typeface="Hind Vadodara" panose="02000000000000000000" pitchFamily="2" charset="0"/>
            </a:endParaRPr>
          </a:p>
        </p:txBody>
      </p:sp>
      <p:sp>
        <p:nvSpPr>
          <p:cNvPr id="4" name="TextBox 3">
            <a:extLst>
              <a:ext uri="{FF2B5EF4-FFF2-40B4-BE49-F238E27FC236}">
                <a16:creationId xmlns:a16="http://schemas.microsoft.com/office/drawing/2014/main" id="{7765B9C2-7C87-E9D8-21D9-B1EB01E3ED0D}"/>
              </a:ext>
            </a:extLst>
          </p:cNvPr>
          <p:cNvSpPr txBox="1"/>
          <p:nvPr/>
        </p:nvSpPr>
        <p:spPr>
          <a:xfrm>
            <a:off x="0" y="94273"/>
            <a:ext cx="8759952" cy="461665"/>
          </a:xfrm>
          <a:prstGeom prst="rect">
            <a:avLst/>
          </a:prstGeom>
          <a:noFill/>
        </p:spPr>
        <p:txBody>
          <a:bodyPr wrap="square" rtlCol="0">
            <a:spAutoFit/>
          </a:bodyPr>
          <a:lstStyle/>
          <a:p>
            <a:r>
              <a:rPr lang="en-GB" sz="2400" b="1">
                <a:latin typeface="Hind Vadodara" panose="02000000000000000000" pitchFamily="2" charset="0"/>
                <a:cs typeface="Hind Vadodara" panose="02000000000000000000" pitchFamily="2" charset="0"/>
              </a:rPr>
              <a:t>School and education: emotional support and understanding</a:t>
            </a:r>
            <a:endParaRPr lang="en-GB"/>
          </a:p>
        </p:txBody>
      </p:sp>
    </p:spTree>
    <p:extLst>
      <p:ext uri="{BB962C8B-B14F-4D97-AF65-F5344CB8AC3E}">
        <p14:creationId xmlns:p14="http://schemas.microsoft.com/office/powerpoint/2010/main" val="2529757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96396-DCAD-77E6-26E0-40611A76D798}"/>
              </a:ext>
            </a:extLst>
          </p:cNvPr>
          <p:cNvSpPr txBox="1"/>
          <p:nvPr/>
        </p:nvSpPr>
        <p:spPr>
          <a:xfrm>
            <a:off x="-4354" y="461665"/>
            <a:ext cx="12196354" cy="7571303"/>
          </a:xfrm>
          <a:prstGeom prst="rect">
            <a:avLst/>
          </a:prstGeom>
          <a:noFill/>
        </p:spPr>
        <p:txBody>
          <a:bodyPr wrap="square" lIns="91440" tIns="45720" rIns="91440" bIns="45720" anchor="t">
            <a:spAutoFit/>
          </a:bodyPr>
          <a:lstStyle/>
          <a:p>
            <a:r>
              <a:rPr lang="en-US">
                <a:latin typeface="Hind Vadodara"/>
                <a:cs typeface="Hind Vadodara"/>
              </a:rPr>
              <a:t>Schools are a locus of support for many of the children and young people we spoke to, </a:t>
            </a:r>
            <a:r>
              <a:rPr lang="en-GB" sz="1800" b="0" i="0" u="none" strike="noStrike">
                <a:solidFill>
                  <a:srgbClr val="202B51"/>
                </a:solidFill>
                <a:effectLst/>
                <a:latin typeface="Hind Vadodara"/>
                <a:cs typeface="Hind Vadodara"/>
              </a:rPr>
              <a:t>providing them with food, uniform, travel passes, bursaries and signposting to other services, with often little reported support coming from elsewhere.</a:t>
            </a:r>
          </a:p>
          <a:p>
            <a:endParaRPr lang="en-GB" sz="1800" b="0" i="0" u="none" strike="noStrike">
              <a:solidFill>
                <a:srgbClr val="202B51"/>
              </a:solidFill>
              <a:effectLst/>
              <a:latin typeface="Hind Vadodara" panose="02000000000000000000" pitchFamily="2" charset="0"/>
            </a:endParaRPr>
          </a:p>
          <a:p>
            <a:pPr lvl="1"/>
            <a:r>
              <a:rPr lang="en-GB" b="0" i="1" u="none" strike="noStrike">
                <a:solidFill>
                  <a:schemeClr val="accent1"/>
                </a:solidFill>
                <a:effectLst/>
                <a:latin typeface="Hind Vadodara"/>
                <a:cs typeface="Hind Vadodara"/>
              </a:rPr>
              <a:t> Girl, 13: [The school] supports the families that are in need. </a:t>
            </a:r>
            <a:r>
              <a:rPr lang="en-GB" i="1">
                <a:solidFill>
                  <a:schemeClr val="accent1"/>
                </a:solidFill>
                <a:latin typeface="Hind Vadodara"/>
                <a:cs typeface="Hind Vadodara"/>
              </a:rPr>
              <a:t>It </a:t>
            </a:r>
            <a:r>
              <a:rPr lang="en-GB" b="0" i="1" u="none" strike="noStrike">
                <a:solidFill>
                  <a:schemeClr val="accent1"/>
                </a:solidFill>
                <a:effectLst/>
                <a:latin typeface="Hind Vadodara"/>
                <a:cs typeface="Hind Vadodara"/>
              </a:rPr>
              <a:t>does a good job. Food, supplies, clothes.</a:t>
            </a:r>
          </a:p>
          <a:p>
            <a:endParaRPr lang="en-GB" i="1">
              <a:solidFill>
                <a:schemeClr val="accent1"/>
              </a:solidFill>
              <a:latin typeface="Hind Vadodara" panose="02000000000000000000" pitchFamily="2" charset="0"/>
            </a:endParaRPr>
          </a:p>
          <a:p>
            <a:r>
              <a:rPr lang="en-GB" b="0" i="1" u="none" strike="noStrike">
                <a:solidFill>
                  <a:schemeClr val="accent1"/>
                </a:solidFill>
                <a:effectLst/>
                <a:latin typeface="Hind Vadodara"/>
                <a:cs typeface="Hind Vadodara"/>
              </a:rPr>
              <a:t>         Girl, 13: For Christmas they gave us a hamper. They are really lovely. They are very </a:t>
            </a:r>
            <a:r>
              <a:rPr lang="en-GB" b="0" i="1" u="none" strike="noStrike" err="1">
                <a:solidFill>
                  <a:schemeClr val="accent1"/>
                </a:solidFill>
                <a:effectLst/>
                <a:latin typeface="Hind Vadodara"/>
                <a:cs typeface="Hind Vadodara"/>
              </a:rPr>
              <a:t>very</a:t>
            </a:r>
            <a:r>
              <a:rPr lang="en-GB" b="0" i="1" u="none" strike="noStrike">
                <a:solidFill>
                  <a:schemeClr val="accent1"/>
                </a:solidFill>
                <a:effectLst/>
                <a:latin typeface="Hind Vadodara"/>
                <a:cs typeface="Hind Vadodara"/>
              </a:rPr>
              <a:t> supportive, som</a:t>
            </a:r>
            <a:r>
              <a:rPr lang="en-GB" i="1">
                <a:solidFill>
                  <a:schemeClr val="accent1"/>
                </a:solidFill>
                <a:latin typeface="Hind Vadodara"/>
                <a:cs typeface="Hind Vadodara"/>
              </a:rPr>
              <a:t>etimes I </a:t>
            </a:r>
            <a:r>
              <a:rPr lang="en-GB" b="0" i="1" u="none" strike="noStrike">
                <a:solidFill>
                  <a:schemeClr val="accent1"/>
                </a:solidFill>
                <a:effectLst/>
                <a:latin typeface="Hind Vadodara"/>
                <a:cs typeface="Hind Vadodara"/>
              </a:rPr>
              <a:t>think</a:t>
            </a:r>
          </a:p>
          <a:p>
            <a:pPr lvl="1"/>
            <a:r>
              <a:rPr lang="en-GB" i="1">
                <a:solidFill>
                  <a:schemeClr val="accent1"/>
                </a:solidFill>
                <a:latin typeface="Hind Vadodara"/>
                <a:cs typeface="Hind Vadodara"/>
              </a:rPr>
              <a:t>‘</a:t>
            </a:r>
            <a:r>
              <a:rPr lang="en-GB" b="0" i="1" u="none" strike="noStrike">
                <a:solidFill>
                  <a:schemeClr val="accent1"/>
                </a:solidFill>
                <a:effectLst/>
                <a:latin typeface="Hind Vadodara"/>
                <a:cs typeface="Hind Vadodara"/>
              </a:rPr>
              <a:t>Don’t they have their own families to look after?’</a:t>
            </a:r>
          </a:p>
          <a:p>
            <a:endParaRPr lang="en-GB">
              <a:solidFill>
                <a:srgbClr val="202B51"/>
              </a:solidFill>
              <a:latin typeface="Hind Vadodara" panose="02000000000000000000" pitchFamily="2" charset="0"/>
            </a:endParaRPr>
          </a:p>
          <a:p>
            <a:r>
              <a:rPr lang="en-GB">
                <a:solidFill>
                  <a:srgbClr val="202B51"/>
                </a:solidFill>
                <a:latin typeface="Hind Vadodara"/>
                <a:cs typeface="Hind Vadodara"/>
              </a:rPr>
              <a:t>However, as with food provision, the level of support provided varies greatly between schools. The quotes below show the contrasting experience of two different young people when faced with financial barriers to studying certain </a:t>
            </a:r>
          </a:p>
          <a:p>
            <a:r>
              <a:rPr lang="en-GB">
                <a:solidFill>
                  <a:srgbClr val="202B51"/>
                </a:solidFill>
                <a:latin typeface="Hind Vadodara"/>
                <a:cs typeface="Hind Vadodara"/>
              </a:rPr>
              <a:t>subjects and what support the school provided to remove these.</a:t>
            </a:r>
          </a:p>
          <a:p>
            <a:endParaRPr lang="en-GB">
              <a:solidFill>
                <a:srgbClr val="202B51"/>
              </a:solidFill>
              <a:latin typeface="Hind Vadodara" panose="02000000000000000000" pitchFamily="2" charset="0"/>
            </a:endParaRPr>
          </a:p>
          <a:p>
            <a:pPr lvl="1"/>
            <a:r>
              <a:rPr lang="en-GB" i="1">
                <a:solidFill>
                  <a:schemeClr val="accent1"/>
                </a:solidFill>
                <a:latin typeface="Hind Vadodara"/>
                <a:cs typeface="Hind Vadodara"/>
              </a:rPr>
              <a:t>Boy, 18: If you need extra materials [and] you're on learning support fund, college can </a:t>
            </a:r>
          </a:p>
          <a:p>
            <a:pPr lvl="1"/>
            <a:r>
              <a:rPr lang="en-GB" i="1">
                <a:solidFill>
                  <a:schemeClr val="accent1"/>
                </a:solidFill>
                <a:latin typeface="Hind Vadodara"/>
                <a:cs typeface="Hind Vadodara"/>
              </a:rPr>
              <a:t>order that stuff for you because for textbooks, you're forking out £40-50, which is </a:t>
            </a:r>
          </a:p>
          <a:p>
            <a:pPr lvl="1"/>
            <a:r>
              <a:rPr lang="en-GB" i="1">
                <a:solidFill>
                  <a:schemeClr val="accent1"/>
                </a:solidFill>
                <a:latin typeface="Hind Vadodara"/>
                <a:cs typeface="Hind Vadodara"/>
              </a:rPr>
              <a:t>obviously, a big chunk of money...they know there's quite a lot of people who just </a:t>
            </a:r>
          </a:p>
          <a:p>
            <a:pPr lvl="1"/>
            <a:r>
              <a:rPr lang="en-GB" i="1">
                <a:solidFill>
                  <a:schemeClr val="accent1"/>
                </a:solidFill>
                <a:latin typeface="Hind Vadodara"/>
                <a:cs typeface="Hind Vadodara"/>
              </a:rPr>
              <a:t>won't come because they can't afford to. </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a:cs typeface="Hind Vadodara"/>
              </a:rPr>
              <a:t>Girl, 17: In my secondary school, if you wanted to do PE as a subject for GCSE, you </a:t>
            </a:r>
          </a:p>
          <a:p>
            <a:pPr lvl="1"/>
            <a:r>
              <a:rPr lang="en-GB" i="1">
                <a:solidFill>
                  <a:schemeClr val="accent1"/>
                </a:solidFill>
                <a:latin typeface="Hind Vadodara"/>
                <a:cs typeface="Hind Vadodara"/>
              </a:rPr>
              <a:t>needed to do at least three different clubs outside of school. But </a:t>
            </a:r>
          </a:p>
          <a:p>
            <a:pPr lvl="1"/>
            <a:r>
              <a:rPr lang="en-GB" i="1">
                <a:solidFill>
                  <a:schemeClr val="accent1"/>
                </a:solidFill>
                <a:latin typeface="Hind Vadodara"/>
                <a:cs typeface="Hind Vadodara"/>
              </a:rPr>
              <a:t>obviously, people who can't afford that won’t go into that GCSE.</a:t>
            </a:r>
          </a:p>
          <a:p>
            <a:endParaRPr lang="en-GB">
              <a:solidFill>
                <a:srgbClr val="202B51"/>
              </a:solidFill>
              <a:latin typeface="Hind Vadodara" panose="02000000000000000000" pitchFamily="2" charset="0"/>
            </a:endParaRPr>
          </a:p>
          <a:p>
            <a:endParaRPr lang="en-GB">
              <a:solidFill>
                <a:srgbClr val="202B51"/>
              </a:solidFill>
              <a:latin typeface="Hind Vadodara" panose="02000000000000000000" pitchFamily="2" charset="0"/>
            </a:endParaRPr>
          </a:p>
          <a:p>
            <a:endParaRPr lang="en-GB">
              <a:solidFill>
                <a:srgbClr val="202B51"/>
              </a:solidFill>
              <a:latin typeface="Hind Vadodara" panose="02000000000000000000" pitchFamily="2" charset="0"/>
            </a:endParaRPr>
          </a:p>
          <a:p>
            <a:endParaRPr lang="en-GB" sz="1800" b="0" i="0" u="none" strike="noStrike">
              <a:solidFill>
                <a:srgbClr val="202B51"/>
              </a:solidFill>
              <a:effectLst/>
              <a:latin typeface="Hind Vadodara" panose="02000000000000000000" pitchFamily="2" charset="0"/>
            </a:endParaRPr>
          </a:p>
          <a:p>
            <a:endParaRPr lang="en-GB">
              <a:solidFill>
                <a:srgbClr val="202B51"/>
              </a:solidFill>
              <a:latin typeface="Hind Vadodara" panose="02000000000000000000" pitchFamily="2" charset="0"/>
            </a:endParaRPr>
          </a:p>
          <a:p>
            <a:endParaRPr lang="en-GB">
              <a:solidFill>
                <a:srgbClr val="202B51"/>
              </a:solidFill>
              <a:latin typeface="Hind Vadodara" panose="02000000000000000000" pitchFamily="2" charset="0"/>
            </a:endParaRPr>
          </a:p>
        </p:txBody>
      </p:sp>
      <p:sp>
        <p:nvSpPr>
          <p:cNvPr id="2" name="TextBox 1">
            <a:extLst>
              <a:ext uri="{FF2B5EF4-FFF2-40B4-BE49-F238E27FC236}">
                <a16:creationId xmlns:a16="http://schemas.microsoft.com/office/drawing/2014/main" id="{3EEE395A-870A-7592-794F-6018795450C4}"/>
              </a:ext>
            </a:extLst>
          </p:cNvPr>
          <p:cNvSpPr txBox="1"/>
          <p:nvPr/>
        </p:nvSpPr>
        <p:spPr>
          <a:xfrm>
            <a:off x="-4354" y="0"/>
            <a:ext cx="74719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School and education: financial and other support</a:t>
            </a:r>
            <a:endParaRPr lang="en-GB" sz="2400"/>
          </a:p>
        </p:txBody>
      </p:sp>
    </p:spTree>
    <p:extLst>
      <p:ext uri="{BB962C8B-B14F-4D97-AF65-F5344CB8AC3E}">
        <p14:creationId xmlns:p14="http://schemas.microsoft.com/office/powerpoint/2010/main" val="28651356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8FB44C-7309-5260-1507-9C1F3AA0E0DB}"/>
              </a:ext>
            </a:extLst>
          </p:cNvPr>
          <p:cNvSpPr txBox="1"/>
          <p:nvPr/>
        </p:nvSpPr>
        <p:spPr>
          <a:xfrm>
            <a:off x="0" y="188142"/>
            <a:ext cx="7471954"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School and education: financial and other support</a:t>
            </a:r>
            <a:endParaRPr lang="en-GB" sz="2400"/>
          </a:p>
        </p:txBody>
      </p:sp>
      <p:sp>
        <p:nvSpPr>
          <p:cNvPr id="5" name="TextBox 4">
            <a:extLst>
              <a:ext uri="{FF2B5EF4-FFF2-40B4-BE49-F238E27FC236}">
                <a16:creationId xmlns:a16="http://schemas.microsoft.com/office/drawing/2014/main" id="{4D2658AE-146F-E068-684B-3112F40F5447}"/>
              </a:ext>
            </a:extLst>
          </p:cNvPr>
          <p:cNvSpPr txBox="1"/>
          <p:nvPr/>
        </p:nvSpPr>
        <p:spPr>
          <a:xfrm>
            <a:off x="0" y="904569"/>
            <a:ext cx="12196354" cy="2862322"/>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Even where support schemes exist, these are not always fit for purpose. </a:t>
            </a:r>
          </a:p>
          <a:p>
            <a:endParaRPr lang="en-GB">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15: You can give your old school uniform in and they sell it for a bit of a lower price. But not many kids would want that. Obviously kids want their own fresh uniform to start Year 7 with. </a:t>
            </a:r>
          </a:p>
          <a:p>
            <a:endParaRPr lang="en-GB">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spoke about how the spending restrictions on his bursary meant he wasn’t able to use it fully. </a:t>
            </a:r>
          </a:p>
          <a:p>
            <a:endParaRPr lang="en-GB">
              <a:solidFill>
                <a:srgbClr val="202B51"/>
              </a:solidFill>
              <a:latin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18:  I’ve got a bursary, but they only let me use it if I spend the money first and claim it back… they wanted me to buy a laptop which was £350. I don’t have £350. And even with my DBS, getting the certificate [for course placements], they said I have to pay.</a:t>
            </a:r>
          </a:p>
        </p:txBody>
      </p:sp>
    </p:spTree>
    <p:extLst>
      <p:ext uri="{BB962C8B-B14F-4D97-AF65-F5344CB8AC3E}">
        <p14:creationId xmlns:p14="http://schemas.microsoft.com/office/powerpoint/2010/main" val="141541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D7C052-B1AA-A6CF-271E-F77331B18277}"/>
              </a:ext>
            </a:extLst>
          </p:cNvPr>
          <p:cNvSpPr txBox="1"/>
          <p:nvPr/>
        </p:nvSpPr>
        <p:spPr>
          <a:xfrm>
            <a:off x="0" y="591431"/>
            <a:ext cx="12192000" cy="5078313"/>
          </a:xfrm>
          <a:prstGeom prst="rect">
            <a:avLst/>
          </a:prstGeom>
          <a:noFill/>
        </p:spPr>
        <p:txBody>
          <a:bodyPr wrap="square">
            <a:spAutoFit/>
          </a:bodyPr>
          <a:lstStyle/>
          <a:p>
            <a:r>
              <a:rPr lang="en-GB">
                <a:latin typeface="Hind Vadodara" panose="02000000000000000000" pitchFamily="2" charset="0"/>
                <a:cs typeface="Hind Vadodara" panose="02000000000000000000" pitchFamily="2" charset="0"/>
              </a:rPr>
              <a:t>Children and young people with additional needs including learning needs spoke about the inconsistencies in the support that was provided by schools, and the difference that properly funded support can make. </a:t>
            </a:r>
          </a:p>
          <a:p>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16: Tutoring should be cheaper or free because more children…aren’t comfortable learning in school most of the time because of the environment. But when they’re at home they’re able to learn because it’s a relaxed space. The government should put it on. I’ve seen it – some people in my school have had tutors and that wasn’t available to everybody.</a:t>
            </a:r>
          </a:p>
          <a:p>
            <a:pPr lvl="1"/>
            <a:endParaRPr lang="en-GB" i="1">
              <a:solidFill>
                <a:schemeClr val="accent1"/>
              </a:solidFill>
              <a:latin typeface="Hind Vadodara" panose="02000000000000000000" pitchFamily="2" charset="0"/>
              <a:cs typeface="Hind Vadodara" panose="02000000000000000000" pitchFamily="2" charset="0"/>
            </a:endParaRPr>
          </a:p>
          <a:p>
            <a:pPr lvl="1"/>
            <a:r>
              <a:rPr lang="en-GB" i="1">
                <a:solidFill>
                  <a:schemeClr val="accent1"/>
                </a:solidFill>
                <a:latin typeface="Hind Vadodara" panose="02000000000000000000" pitchFamily="2" charset="0"/>
                <a:cs typeface="Hind Vadodara" panose="02000000000000000000" pitchFamily="2" charset="0"/>
              </a:rPr>
              <a:t>Boy, 17: I didn’t know I was dyslexic until Year 9…in Year 9, I really got the support I needed, the school actually got professional for once, they paid for things, I didn’t get charged.</a:t>
            </a:r>
          </a:p>
          <a:p>
            <a:endParaRPr lang="en-GB" i="1">
              <a:solidFill>
                <a:schemeClr val="accent1"/>
              </a:solidFill>
              <a:latin typeface="Hind Vadodara" panose="02000000000000000000" pitchFamily="2" charset="0"/>
              <a:cs typeface="Hind Vadodara" panose="02000000000000000000" pitchFamily="2" charset="0"/>
            </a:endParaRPr>
          </a:p>
          <a:p>
            <a:r>
              <a:rPr lang="en-GB">
                <a:latin typeface="Hind Vadodara" panose="02000000000000000000" pitchFamily="2" charset="0"/>
                <a:cs typeface="Hind Vadodara" panose="02000000000000000000" pitchFamily="2" charset="0"/>
              </a:rPr>
              <a:t>One young person spoke about how a lack of support to pay for school resources exacerbated </a:t>
            </a:r>
          </a:p>
          <a:p>
            <a:r>
              <a:rPr lang="en-GB">
                <a:latin typeface="Hind Vadodara" panose="02000000000000000000" pitchFamily="2" charset="0"/>
                <a:cs typeface="Hind Vadodara" panose="02000000000000000000" pitchFamily="2" charset="0"/>
              </a:rPr>
              <a:t>the struggles he was already facing due to his dyslexia.</a:t>
            </a:r>
          </a:p>
          <a:p>
            <a:endParaRPr lang="en-GB">
              <a:solidFill>
                <a:srgbClr val="000000"/>
              </a:solidFill>
              <a:latin typeface="Calibri" panose="020F0502020204030204" pitchFamily="34" charset="0"/>
            </a:endParaRPr>
          </a:p>
          <a:p>
            <a:pPr lvl="1"/>
            <a:r>
              <a:rPr lang="en-GB" i="1">
                <a:solidFill>
                  <a:schemeClr val="accent1"/>
                </a:solidFill>
                <a:latin typeface="Hind Vadodara" panose="02000000000000000000" pitchFamily="2" charset="0"/>
                <a:cs typeface="Hind Vadodara" panose="02000000000000000000" pitchFamily="2" charset="0"/>
              </a:rPr>
              <a:t>Boy, 18: We had maths books that we used in class and you’d have to pay for that </a:t>
            </a:r>
          </a:p>
          <a:p>
            <a:pPr lvl="1"/>
            <a:r>
              <a:rPr lang="en-GB" i="1">
                <a:solidFill>
                  <a:schemeClr val="accent1"/>
                </a:solidFill>
                <a:latin typeface="Hind Vadodara" panose="02000000000000000000" pitchFamily="2" charset="0"/>
                <a:cs typeface="Hind Vadodara" panose="02000000000000000000" pitchFamily="2" charset="0"/>
              </a:rPr>
              <a:t>but I didn’t get one so I’d have to…go to the teacher and they’d have to tell me each </a:t>
            </a:r>
          </a:p>
          <a:p>
            <a:pPr lvl="1"/>
            <a:r>
              <a:rPr lang="en-GB" i="1">
                <a:solidFill>
                  <a:schemeClr val="accent1"/>
                </a:solidFill>
                <a:latin typeface="Hind Vadodara" panose="02000000000000000000" pitchFamily="2" charset="0"/>
                <a:cs typeface="Hind Vadodara" panose="02000000000000000000" pitchFamily="2" charset="0"/>
              </a:rPr>
              <a:t>individual question, but because I’m dyslexic I’d get it wrong. </a:t>
            </a:r>
          </a:p>
          <a:p>
            <a:endParaRPr lang="en-GB" i="1">
              <a:solidFill>
                <a:schemeClr val="accent1"/>
              </a:solidFill>
              <a:latin typeface="Hind Vadodara" panose="02000000000000000000" pitchFamily="2" charset="0"/>
              <a:cs typeface="Hind Vadodara" panose="02000000000000000000" pitchFamily="2" charset="0"/>
            </a:endParaRPr>
          </a:p>
        </p:txBody>
      </p:sp>
      <p:sp>
        <p:nvSpPr>
          <p:cNvPr id="4" name="TextBox 3">
            <a:extLst>
              <a:ext uri="{FF2B5EF4-FFF2-40B4-BE49-F238E27FC236}">
                <a16:creationId xmlns:a16="http://schemas.microsoft.com/office/drawing/2014/main" id="{F899C65D-F6B7-B2D8-7533-CF1DFC2B783F}"/>
              </a:ext>
            </a:extLst>
          </p:cNvPr>
          <p:cNvSpPr txBox="1"/>
          <p:nvPr/>
        </p:nvSpPr>
        <p:spPr>
          <a:xfrm>
            <a:off x="0" y="0"/>
            <a:ext cx="11323782" cy="461665"/>
          </a:xfrm>
          <a:prstGeom prst="rect">
            <a:avLst/>
          </a:prstGeom>
          <a:noFill/>
        </p:spPr>
        <p:txBody>
          <a:bodyPr wrap="square">
            <a:spAutoFit/>
          </a:bodyPr>
          <a:lstStyle/>
          <a:p>
            <a:r>
              <a:rPr lang="en-GB" sz="2400" b="1">
                <a:latin typeface="Hind Vadodara" panose="02000000000000000000" pitchFamily="2" charset="0"/>
                <a:cs typeface="Hind Vadodara" panose="02000000000000000000" pitchFamily="2" charset="0"/>
              </a:rPr>
              <a:t>School and education: support for additional learning needs</a:t>
            </a:r>
            <a:endParaRPr lang="en-GB" sz="2400"/>
          </a:p>
        </p:txBody>
      </p:sp>
    </p:spTree>
    <p:extLst>
      <p:ext uri="{BB962C8B-B14F-4D97-AF65-F5344CB8AC3E}">
        <p14:creationId xmlns:p14="http://schemas.microsoft.com/office/powerpoint/2010/main" val="39989273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19AC86"/>
        </a:solidFill>
        <a:effectLst/>
      </p:bgPr>
    </p:bg>
    <p:spTree>
      <p:nvGrpSpPr>
        <p:cNvPr id="1" name="">
          <a:extLst>
            <a:ext uri="{FF2B5EF4-FFF2-40B4-BE49-F238E27FC236}">
              <a16:creationId xmlns:a16="http://schemas.microsoft.com/office/drawing/2014/main" id="{DBE72987-BA06-DCBE-B9CF-FCBD7F1C3BA0}"/>
            </a:ext>
          </a:extLst>
        </p:cNvPr>
        <p:cNvGrpSpPr/>
        <p:nvPr/>
      </p:nvGrpSpPr>
      <p:grpSpPr>
        <a:xfrm>
          <a:off x="0" y="0"/>
          <a:ext cx="0" cy="0"/>
          <a:chOff x="0" y="0"/>
          <a:chExt cx="0" cy="0"/>
        </a:xfrm>
      </p:grpSpPr>
      <p:sp>
        <p:nvSpPr>
          <p:cNvPr id="7" name="Text Placeholder 1">
            <a:extLst>
              <a:ext uri="{FF2B5EF4-FFF2-40B4-BE49-F238E27FC236}">
                <a16:creationId xmlns:a16="http://schemas.microsoft.com/office/drawing/2014/main" id="{2C68AA1D-7A71-9D28-3F6B-AE0BC44EB8D3}"/>
              </a:ext>
            </a:extLst>
          </p:cNvPr>
          <p:cNvSpPr txBox="1">
            <a:spLocks/>
          </p:cNvSpPr>
          <p:nvPr/>
        </p:nvSpPr>
        <p:spPr>
          <a:xfrm>
            <a:off x="2228546" y="2714401"/>
            <a:ext cx="7734908" cy="14291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Hind Vadodara"/>
                <a:cs typeface="Hind Vadodara"/>
              </a:rPr>
              <a:t>Employment support &amp; career guidance</a:t>
            </a:r>
            <a:endParaRPr lang="en-US"/>
          </a:p>
        </p:txBody>
      </p:sp>
      <p:sp>
        <p:nvSpPr>
          <p:cNvPr id="2" name="Title 5">
            <a:extLst>
              <a:ext uri="{FF2B5EF4-FFF2-40B4-BE49-F238E27FC236}">
                <a16:creationId xmlns:a16="http://schemas.microsoft.com/office/drawing/2014/main" id="{7A181D4E-6790-299C-DF06-B6FAA888680C}"/>
              </a:ext>
            </a:extLst>
          </p:cNvPr>
          <p:cNvSpPr txBox="1">
            <a:spLocks/>
          </p:cNvSpPr>
          <p:nvPr/>
        </p:nvSpPr>
        <p:spPr>
          <a:xfrm>
            <a:off x="0" y="160663"/>
            <a:ext cx="12195973" cy="39198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3200" b="1">
                <a:solidFill>
                  <a:schemeClr val="bg1"/>
                </a:solidFill>
                <a:latin typeface="Hind Vadodara"/>
                <a:cs typeface="Hind Vadodara"/>
              </a:rPr>
              <a:t>RQ3: How do children with experience of poverty think that services can be improved to reduce its impact on their lives?</a:t>
            </a:r>
            <a:endParaRPr lang="en-US" sz="3200">
              <a:solidFill>
                <a:schemeClr val="bg1"/>
              </a:solidFill>
              <a:latin typeface="Hind Vadodara"/>
              <a:cs typeface="Hind Vadodara"/>
            </a:endParaRPr>
          </a:p>
          <a:p>
            <a:pPr>
              <a:spcBef>
                <a:spcPts val="1000"/>
              </a:spcBef>
            </a:pPr>
            <a:endParaRPr lang="en-US" sz="3200">
              <a:solidFill>
                <a:schemeClr val="bg1"/>
              </a:solidFill>
              <a:latin typeface="Hind Vadodara"/>
              <a:cs typeface="Hind Vadodara"/>
            </a:endParaRPr>
          </a:p>
          <a:p>
            <a:endParaRPr lang="en-GB" sz="3200" b="1">
              <a:solidFill>
                <a:srgbClr val="202B51"/>
              </a:solidFill>
              <a:latin typeface="Hind Vadodara" panose="02000000000000000000" pitchFamily="2" charset="0"/>
              <a:cs typeface="Hind Vadodara" panose="02000000000000000000" pitchFamily="2" charset="0"/>
            </a:endParaRPr>
          </a:p>
        </p:txBody>
      </p:sp>
    </p:spTree>
    <p:extLst>
      <p:ext uri="{BB962C8B-B14F-4D97-AF65-F5344CB8AC3E}">
        <p14:creationId xmlns:p14="http://schemas.microsoft.com/office/powerpoint/2010/main" val="10601442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3AA8B-51CD-A432-45CC-F25D2C2FBAD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C22E3AB-6C30-95E7-A246-E117F8A224B4}"/>
              </a:ext>
            </a:extLst>
          </p:cNvPr>
          <p:cNvSpPr txBox="1"/>
          <p:nvPr/>
        </p:nvSpPr>
        <p:spPr>
          <a:xfrm>
            <a:off x="0" y="4227545"/>
            <a:ext cx="12191999"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Hind Vadodara"/>
              <a:cs typeface="Hind Vadodara"/>
            </a:endParaRPr>
          </a:p>
          <a:p>
            <a:pPr marL="285750" indent="-285750">
              <a:buFont typeface="Arial" panose="020B0604020202020204" pitchFamily="34" charset="0"/>
              <a:buChar char="•"/>
            </a:pPr>
            <a:r>
              <a:rPr lang="en-GB">
                <a:latin typeface="Hind Vadodara"/>
                <a:cs typeface="Hind Vadodara"/>
              </a:rPr>
              <a:t>Children who disagreed that </a:t>
            </a:r>
            <a:r>
              <a:rPr lang="en-GB" i="1">
                <a:latin typeface="Hind Vadodara"/>
                <a:cs typeface="Hind Vadodara"/>
              </a:rPr>
              <a:t>their family have everything they need to support them</a:t>
            </a:r>
            <a:r>
              <a:rPr lang="en-GB">
                <a:latin typeface="Hind Vadodara"/>
                <a:cs typeface="Hind Vadodara"/>
              </a:rPr>
              <a:t> were less likely to report that they know about good jobs for when they are older (36%), and about money and life skills (38%) than those who agreed that their family have everything they need (71% and 67% respectively).</a:t>
            </a:r>
          </a:p>
          <a:p>
            <a:pPr marL="285750" indent="-285750">
              <a:buFont typeface="Arial" panose="020B0604020202020204" pitchFamily="34" charset="0"/>
              <a:buChar char="•"/>
            </a:pPr>
            <a:r>
              <a:rPr lang="en-GB">
                <a:latin typeface="Hind Vadodara"/>
                <a:cs typeface="Hind Vadodara"/>
              </a:rPr>
              <a:t>Whilst many of the participants in our research showed a detailed awareness of their own families' financial situation, this data highlights a contrasting lack of broader knowledge or skills about finances and career paths.</a:t>
            </a:r>
            <a:endParaRPr lang="en-GB">
              <a:ea typeface="Calibri" panose="020F0502020204030204"/>
              <a:cs typeface="Calibri" panose="020F0502020204030204"/>
            </a:endParaRPr>
          </a:p>
        </p:txBody>
      </p:sp>
      <p:sp>
        <p:nvSpPr>
          <p:cNvPr id="5" name="TextBox 2">
            <a:extLst>
              <a:ext uri="{FF2B5EF4-FFF2-40B4-BE49-F238E27FC236}">
                <a16:creationId xmlns:a16="http://schemas.microsoft.com/office/drawing/2014/main" id="{3C3CF04E-B5F1-D8F1-CB01-348D37A22EB7}"/>
              </a:ext>
            </a:extLst>
          </p:cNvPr>
          <p:cNvSpPr txBox="1"/>
          <p:nvPr/>
        </p:nvSpPr>
        <p:spPr>
          <a:xfrm>
            <a:off x="1" y="88969"/>
            <a:ext cx="12191999" cy="184665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rgbClr val="19AC86"/>
                </a:solidFill>
                <a:latin typeface="Hind Vadodara"/>
                <a:cs typeface="Hind Vadodara"/>
              </a:rPr>
              <a:t>The Big Ambition Data: Employment</a:t>
            </a:r>
            <a:br>
              <a:rPr lang="en-GB" sz="2400" b="1">
                <a:latin typeface="Hind Vadodara"/>
                <a:cs typeface="Hind Vadodara"/>
              </a:rPr>
            </a:br>
            <a:endParaRPr lang="en-US">
              <a:ea typeface="Calibri" panose="020F0502020204030204"/>
              <a:cs typeface="Calibri" panose="020F0502020204030204"/>
            </a:endParaRPr>
          </a:p>
          <a:p>
            <a:pPr marL="285750" indent="-285750">
              <a:buFont typeface="Arial" panose="020B0604020202020204" pitchFamily="34" charset="0"/>
              <a:buChar char="•"/>
            </a:pPr>
            <a:r>
              <a:rPr lang="en-GB">
                <a:latin typeface="Hind Vadodara"/>
                <a:cs typeface="Hind Vadodara"/>
              </a:rPr>
              <a:t>A smaller proportion of children from lower-income backgrounds indicated an </a:t>
            </a:r>
            <a:r>
              <a:rPr lang="en-GB" b="1">
                <a:latin typeface="Hind Vadodara"/>
                <a:cs typeface="Hind Vadodara"/>
              </a:rPr>
              <a:t>understanding of money and life skills and employment opportunities, </a:t>
            </a:r>
            <a:r>
              <a:rPr lang="en-GB">
                <a:latin typeface="Hind Vadodara"/>
                <a:cs typeface="Hind Vadodara"/>
              </a:rPr>
              <a:t>compared to those from higher-income backgrounds.</a:t>
            </a:r>
            <a:br>
              <a:rPr lang="en-GB">
                <a:latin typeface="Hind Vadodara"/>
                <a:cs typeface="Hind Vadodara"/>
              </a:rPr>
            </a:br>
            <a:endParaRPr lang="en-GB" i="1">
              <a:latin typeface="Hind Vadodara"/>
              <a:cs typeface="Hind Vadodara"/>
            </a:endParaRPr>
          </a:p>
          <a:p>
            <a:pPr lvl="1"/>
            <a:endParaRPr lang="en-GB">
              <a:latin typeface="Hind Vadodara"/>
              <a:ea typeface="Calibri" panose="020F0502020204030204"/>
              <a:cs typeface="Hind Vadodara"/>
            </a:endParaRPr>
          </a:p>
        </p:txBody>
      </p:sp>
      <p:pic>
        <p:nvPicPr>
          <p:cNvPr id="6" name="Picture 5" descr="A close-up of words&#10;&#10;AI-generated content may be incorrect.">
            <a:extLst>
              <a:ext uri="{FF2B5EF4-FFF2-40B4-BE49-F238E27FC236}">
                <a16:creationId xmlns:a16="http://schemas.microsoft.com/office/drawing/2014/main" id="{32263518-A343-2EAC-C146-D7A348FEFBD2}"/>
              </a:ext>
            </a:extLst>
          </p:cNvPr>
          <p:cNvPicPr>
            <a:picLocks noChangeAspect="1"/>
          </p:cNvPicPr>
          <p:nvPr/>
        </p:nvPicPr>
        <p:blipFill>
          <a:blip r:embed="rId2"/>
          <a:srcRect t="-8537" r="-115" b="1220"/>
          <a:stretch/>
        </p:blipFill>
        <p:spPr>
          <a:xfrm>
            <a:off x="4450378" y="1707028"/>
            <a:ext cx="6813421" cy="997327"/>
          </a:xfrm>
          <a:prstGeom prst="rect">
            <a:avLst/>
          </a:prstGeom>
          <a:ln>
            <a:solidFill>
              <a:srgbClr val="19AC86"/>
            </a:solidFill>
          </a:ln>
        </p:spPr>
      </p:pic>
      <p:pic>
        <p:nvPicPr>
          <p:cNvPr id="7" name="Picture 6" descr="A green rectangle with numbers and a line&#10;&#10;AI-generated content may be incorrect.">
            <a:extLst>
              <a:ext uri="{FF2B5EF4-FFF2-40B4-BE49-F238E27FC236}">
                <a16:creationId xmlns:a16="http://schemas.microsoft.com/office/drawing/2014/main" id="{EB55B7CA-15EB-642C-200F-13E885BC6EDE}"/>
              </a:ext>
            </a:extLst>
          </p:cNvPr>
          <p:cNvPicPr>
            <a:picLocks noChangeAspect="1"/>
          </p:cNvPicPr>
          <p:nvPr/>
        </p:nvPicPr>
        <p:blipFill>
          <a:blip r:embed="rId3"/>
          <a:stretch>
            <a:fillRect/>
          </a:stretch>
        </p:blipFill>
        <p:spPr>
          <a:xfrm>
            <a:off x="157943" y="2832400"/>
            <a:ext cx="11122925" cy="1237537"/>
          </a:xfrm>
          <a:prstGeom prst="rect">
            <a:avLst/>
          </a:prstGeom>
          <a:ln>
            <a:solidFill>
              <a:srgbClr val="19AC86"/>
            </a:solidFill>
          </a:ln>
        </p:spPr>
      </p:pic>
    </p:spTree>
    <p:extLst>
      <p:ext uri="{BB962C8B-B14F-4D97-AF65-F5344CB8AC3E}">
        <p14:creationId xmlns:p14="http://schemas.microsoft.com/office/powerpoint/2010/main" val="197698149"/>
      </p:ext>
    </p:extLst>
  </p:cSld>
  <p:clrMapOvr>
    <a:masterClrMapping/>
  </p:clrMapOvr>
</p:sld>
</file>

<file path=ppt/theme/theme1.xml><?xml version="1.0" encoding="utf-8"?>
<a:theme xmlns:a="http://schemas.openxmlformats.org/drawingml/2006/main" name="Custom Design">
  <a:themeElements>
    <a:clrScheme name="CHILDREN'S COMMISSIONER 1">
      <a:dk1>
        <a:srgbClr val="202B51"/>
      </a:dk1>
      <a:lt1>
        <a:srgbClr val="FFFFFF"/>
      </a:lt1>
      <a:dk2>
        <a:srgbClr val="44546A"/>
      </a:dk2>
      <a:lt2>
        <a:srgbClr val="E7E6E6"/>
      </a:lt2>
      <a:accent1>
        <a:srgbClr val="19AC86"/>
      </a:accent1>
      <a:accent2>
        <a:srgbClr val="A1D3C3"/>
      </a:accent2>
      <a:accent3>
        <a:srgbClr val="D50F34"/>
      </a:accent3>
      <a:accent4>
        <a:srgbClr val="F1B334"/>
      </a:accent4>
      <a:accent5>
        <a:srgbClr val="753BBD"/>
      </a:accent5>
      <a:accent6>
        <a:srgbClr val="0085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ILDREN'S COMMISSIONER 1">
    <a:dk1>
      <a:srgbClr val="202B51"/>
    </a:dk1>
    <a:lt1>
      <a:srgbClr val="FFFFFF"/>
    </a:lt1>
    <a:dk2>
      <a:srgbClr val="44546A"/>
    </a:dk2>
    <a:lt2>
      <a:srgbClr val="E7E6E6"/>
    </a:lt2>
    <a:accent1>
      <a:srgbClr val="19AC86"/>
    </a:accent1>
    <a:accent2>
      <a:srgbClr val="A1D3C3"/>
    </a:accent2>
    <a:accent3>
      <a:srgbClr val="D50F34"/>
    </a:accent3>
    <a:accent4>
      <a:srgbClr val="F1B334"/>
    </a:accent4>
    <a:accent5>
      <a:srgbClr val="753BBD"/>
    </a:accent5>
    <a:accent6>
      <a:srgbClr val="0085AD"/>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eekofpublication xmlns="ffb083f2-0ff9-4120-96db-5f921f02879e" xsi:nil="true"/>
    <TaxCatchAll xmlns="4a4a355b-4925-4e0a-9e42-f8250ef9552c" xsi:nil="true"/>
    <lcf76f155ced4ddcb4097134ff3c332f xmlns="ffb083f2-0ff9-4120-96db-5f921f02879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D908AB042DA14E98E83DD91EDFB348" ma:contentTypeVersion="19" ma:contentTypeDescription="Create a new document." ma:contentTypeScope="" ma:versionID="66bd464458cb5fb09490e58f92ff721e">
  <xsd:schema xmlns:xsd="http://www.w3.org/2001/XMLSchema" xmlns:xs="http://www.w3.org/2001/XMLSchema" xmlns:p="http://schemas.microsoft.com/office/2006/metadata/properties" xmlns:ns2="ffb083f2-0ff9-4120-96db-5f921f02879e" xmlns:ns3="4a4a355b-4925-4e0a-9e42-f8250ef9552c" targetNamespace="http://schemas.microsoft.com/office/2006/metadata/properties" ma:root="true" ma:fieldsID="8b988a07995e3193e12c21833eac481e" ns2:_="" ns3:_="">
    <xsd:import namespace="ffb083f2-0ff9-4120-96db-5f921f02879e"/>
    <xsd:import namespace="4a4a355b-4925-4e0a-9e42-f8250ef95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Weekofpubli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083f2-0ff9-4120-96db-5f921f028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Weekofpublication" ma:index="24" nillable="true" ma:displayName="Week of publication" ma:description="HaH Care week" ma:format="Dropdown" ma:internalName="Weekofpublication">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4a355b-4925-4e0a-9e42-f8250ef95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bd908e5-696d-40db-8d63-d33e7e6c36cf}" ma:internalName="TaxCatchAll" ma:showField="CatchAllData" ma:web="4a4a355b-4925-4e0a-9e42-f8250ef955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B2FEC0-BA9A-4674-A020-2F482034CA5D}">
  <ds:schemaRefs>
    <ds:schemaRef ds:uri="4a4a355b-4925-4e0a-9e42-f8250ef9552c"/>
    <ds:schemaRef ds:uri="ffb083f2-0ff9-4120-96db-5f921f0287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7C3D06-5963-4050-84F4-96B5D1F90210}">
  <ds:schemaRefs>
    <ds:schemaRef ds:uri="http://schemas.microsoft.com/sharepoint/v3/contenttype/forms"/>
  </ds:schemaRefs>
</ds:datastoreItem>
</file>

<file path=customXml/itemProps3.xml><?xml version="1.0" encoding="utf-8"?>
<ds:datastoreItem xmlns:ds="http://schemas.openxmlformats.org/officeDocument/2006/customXml" ds:itemID="{46CD0A8F-DE0B-462E-B238-358CD3FB96A8}">
  <ds:schemaRefs>
    <ds:schemaRef ds:uri="4a4a355b-4925-4e0a-9e42-f8250ef9552c"/>
    <ds:schemaRef ds:uri="ffb083f2-0ff9-4120-96db-5f921f0287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6f1f6e9-1057-4117-ac28-80cdfe86f8c3}" enabled="0" method="" siteId="{96f1f6e9-1057-4117-ac28-80cdfe86f8c3}" removed="1"/>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134</Slides>
  <Notes>19</Notes>
  <HiddenSlides>0</HiddenSlides>
  <ScaleCrop>false</ScaleCrop>
  <HeadingPairs>
    <vt:vector size="4" baseType="variant">
      <vt:variant>
        <vt:lpstr>Theme</vt:lpstr>
      </vt:variant>
      <vt:variant>
        <vt:i4>1</vt:i4>
      </vt:variant>
      <vt:variant>
        <vt:lpstr>Slide Titles</vt:lpstr>
      </vt:variant>
      <vt:variant>
        <vt:i4>134</vt:i4>
      </vt:variant>
    </vt:vector>
  </HeadingPairs>
  <TitlesOfParts>
    <vt:vector size="135"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Sirine Darwiche</dc:creator>
  <cp:revision>1</cp:revision>
  <dcterms:created xsi:type="dcterms:W3CDTF">2022-03-28T10:14:10Z</dcterms:created>
  <dcterms:modified xsi:type="dcterms:W3CDTF">2025-07-04T11:24:57Z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0x0101000FD908AB042DA14E98E83DD91EDFB348</vt:lpwstr>
  </property>
  <property fmtid="{D5CDD505-2E9C-101B-9397-08002B2CF9AE}" pid="3" name="MediaServiceImageTags">
    <vt:lpwstr/>
  </property>
</Properties>
</file>